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1" roundtripDataSignature="AMtx7mhk57EQQlpN+NYk11DCo6Yxa62e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italic.fntdata"/><Relationship Id="rId7" Type="http://schemas.openxmlformats.org/officeDocument/2006/relationships/slide" Target="slides/slide3.xml"/><Relationship Id="rId8" Type="http://schemas.openxmlformats.org/officeDocument/2006/relationships/slide" Target="slides/slide4.xml"/><Relationship Id="rId31" Type="http://customschemas.google.com/relationships/presentationmetadata" Target="metadata"/><Relationship Id="rId30" Type="http://schemas.openxmlformats.org/officeDocument/2006/relationships/font" Target="fonts/Roboto-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bf782533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cbf7825336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cbf782533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2cbf7825336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cbf782533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2cbf7825336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cbf782533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g2cbf7825336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bf7825336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cbf7825336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cc1bedaba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cc1bedaba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cc1bedaba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2cc1bedaba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cc1bedaba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2cc1bedabae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cc6a32bb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g2cc6a32bbf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cc6a32bbf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g2cc6a32bbfe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c6a32bbf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2cc6a32bbf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cc6a32bbf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2cc6a32bbf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Geographic Location and Heat map</a:t>
            </a:r>
            <a:endParaRPr/>
          </a:p>
          <a:p>
            <a:pPr indent="0" lvl="0" marL="0" rtl="0" algn="l">
              <a:spcBef>
                <a:spcPts val="0"/>
              </a:spcBef>
              <a:spcAft>
                <a:spcPts val="0"/>
              </a:spcAft>
              <a:buNone/>
            </a:pPr>
            <a:r>
              <a:rPr lang="en-US" sz="1200">
                <a:solidFill>
                  <a:srgbClr val="0D0D0D"/>
                </a:solidFill>
                <a:latin typeface="Roboto"/>
                <a:ea typeface="Roboto"/>
                <a:cs typeface="Roboto"/>
                <a:sym typeface="Roboto"/>
              </a:rPr>
              <a:t>A significant concentration of listings is visible in Manhattan, indicating a higher demand and popularity.</a:t>
            </a:r>
            <a:endParaRPr/>
          </a:p>
          <a:p>
            <a:pPr indent="0" lvl="0" marL="0" rtl="0" algn="l">
              <a:spcBef>
                <a:spcPts val="0"/>
              </a:spcBef>
              <a:spcAft>
                <a:spcPts val="0"/>
              </a:spcAft>
              <a:buNone/>
            </a:pPr>
            <a:r>
              <a:rPr lang="en-US" sz="1200">
                <a:solidFill>
                  <a:srgbClr val="0D0D0D"/>
                </a:solidFill>
                <a:latin typeface="Roboto"/>
                <a:ea typeface="Roboto"/>
                <a:cs typeface="Roboto"/>
                <a:sym typeface="Roboto"/>
              </a:rPr>
              <a:t>While hosts cannot alter their geographical location, they have the leverage to adjust pricing. Hosts in prime locations can command premium rates due to high demand, whereas hosts in quieter neighborhoods might attract guests by offering more competitive prices, thus potentially increasing their occupancy rates.</a:t>
            </a:r>
            <a:endParaRPr/>
          </a:p>
        </p:txBody>
      </p:sp>
      <p:sp>
        <p:nvSpPr>
          <p:cNvPr id="134" name="Google Shape;13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2cd9af72424_11_65"/>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2cd9af72424_11_65"/>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2cd9af72424_11_6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2cd9af72424_11_100"/>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2cd9af72424_11_100"/>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2cd9af72424_11_10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2cd9af72424_11_1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g2cd9af72424_11_10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52" name="Google Shape;52;g2cd9af72424_11_10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1600"/>
              </a:spcBef>
              <a:spcAft>
                <a:spcPts val="0"/>
              </a:spcAft>
              <a:buClr>
                <a:schemeClr val="dk1"/>
              </a:buClr>
              <a:buSzPts val="18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53" name="Google Shape;53;g2cd9af72424_11_10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4" name="Google Shape;54;g2cd9af72424_11_10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g2cd9af72424_11_10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2cd9af72424_11_69"/>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2cd9af72424_11_6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2cd9af72424_11_72"/>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2cd9af72424_11_7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2cd9af72424_11_7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2cd9af72424_11_7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2cd9af72424_11_76"/>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2cd9af72424_11_76"/>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2cd9af72424_11_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2cd9af72424_11_81"/>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2cd9af72424_11_8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2cd9af72424_11_84"/>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2cd9af72424_11_84"/>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2cd9af72424_11_8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2cd9af72424_11_88"/>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2cd9af72424_11_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2cd9af72424_11_91"/>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2cd9af72424_11_91"/>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2cd9af72424_11_91"/>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2cd9af72424_11_91"/>
          <p:cNvSpPr txBox="1"/>
          <p:nvPr>
            <p:ph idx="2" type="body"/>
          </p:nvPr>
        </p:nvSpPr>
        <p:spPr>
          <a:xfrm>
            <a:off x="6586000" y="965433"/>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0" name="Google Shape;40;g2cd9af72424_11_9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2cd9af72424_11_97"/>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2cd9af72424_11_9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2cd9af72424_11_6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2cd9af72424_11_6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Char char="●"/>
              <a:defRPr sz="2400">
                <a:solidFill>
                  <a:schemeClr val="dk2"/>
                </a:solidFill>
              </a:defRPr>
            </a:lvl1pPr>
            <a:lvl2pPr indent="-349250" lvl="1" marL="914400">
              <a:lnSpc>
                <a:spcPct val="115000"/>
              </a:lnSpc>
              <a:spcBef>
                <a:spcPts val="0"/>
              </a:spcBef>
              <a:spcAft>
                <a:spcPts val="0"/>
              </a:spcAft>
              <a:buClr>
                <a:schemeClr val="dk2"/>
              </a:buClr>
              <a:buSzPts val="1900"/>
              <a:buChar char="○"/>
              <a:defRPr sz="1900">
                <a:solidFill>
                  <a:schemeClr val="dk2"/>
                </a:solidFill>
              </a:defRPr>
            </a:lvl2pPr>
            <a:lvl3pPr indent="-349250" lvl="2" marL="1371600">
              <a:lnSpc>
                <a:spcPct val="115000"/>
              </a:lnSpc>
              <a:spcBef>
                <a:spcPts val="0"/>
              </a:spcBef>
              <a:spcAft>
                <a:spcPts val="0"/>
              </a:spcAft>
              <a:buClr>
                <a:schemeClr val="dk2"/>
              </a:buClr>
              <a:buSzPts val="1900"/>
              <a:buChar char="■"/>
              <a:defRPr sz="1900">
                <a:solidFill>
                  <a:schemeClr val="dk2"/>
                </a:solidFill>
              </a:defRPr>
            </a:lvl3pPr>
            <a:lvl4pPr indent="-349250" lvl="3" marL="1828800">
              <a:lnSpc>
                <a:spcPct val="115000"/>
              </a:lnSpc>
              <a:spcBef>
                <a:spcPts val="0"/>
              </a:spcBef>
              <a:spcAft>
                <a:spcPts val="0"/>
              </a:spcAft>
              <a:buClr>
                <a:schemeClr val="dk2"/>
              </a:buClr>
              <a:buSzPts val="1900"/>
              <a:buChar char="●"/>
              <a:defRPr sz="1900">
                <a:solidFill>
                  <a:schemeClr val="dk2"/>
                </a:solidFill>
              </a:defRPr>
            </a:lvl4pPr>
            <a:lvl5pPr indent="-349250" lvl="4" marL="2286000">
              <a:lnSpc>
                <a:spcPct val="115000"/>
              </a:lnSpc>
              <a:spcBef>
                <a:spcPts val="0"/>
              </a:spcBef>
              <a:spcAft>
                <a:spcPts val="0"/>
              </a:spcAft>
              <a:buClr>
                <a:schemeClr val="dk2"/>
              </a:buClr>
              <a:buSzPts val="1900"/>
              <a:buChar char="○"/>
              <a:defRPr sz="1900">
                <a:solidFill>
                  <a:schemeClr val="dk2"/>
                </a:solidFill>
              </a:defRPr>
            </a:lvl5pPr>
            <a:lvl6pPr indent="-349250" lvl="5" marL="2743200">
              <a:lnSpc>
                <a:spcPct val="115000"/>
              </a:lnSpc>
              <a:spcBef>
                <a:spcPts val="0"/>
              </a:spcBef>
              <a:spcAft>
                <a:spcPts val="0"/>
              </a:spcAft>
              <a:buClr>
                <a:schemeClr val="dk2"/>
              </a:buClr>
              <a:buSzPts val="1900"/>
              <a:buChar char="■"/>
              <a:defRPr sz="1900">
                <a:solidFill>
                  <a:schemeClr val="dk2"/>
                </a:solidFill>
              </a:defRPr>
            </a:lvl6pPr>
            <a:lvl7pPr indent="-349250" lvl="6" marL="3200400">
              <a:lnSpc>
                <a:spcPct val="115000"/>
              </a:lnSpc>
              <a:spcBef>
                <a:spcPts val="0"/>
              </a:spcBef>
              <a:spcAft>
                <a:spcPts val="0"/>
              </a:spcAft>
              <a:buClr>
                <a:schemeClr val="dk2"/>
              </a:buClr>
              <a:buSzPts val="1900"/>
              <a:buChar char="●"/>
              <a:defRPr sz="1900">
                <a:solidFill>
                  <a:schemeClr val="dk2"/>
                </a:solidFill>
              </a:defRPr>
            </a:lvl7pPr>
            <a:lvl8pPr indent="-349250" lvl="7" marL="3657600">
              <a:lnSpc>
                <a:spcPct val="115000"/>
              </a:lnSpc>
              <a:spcBef>
                <a:spcPts val="0"/>
              </a:spcBef>
              <a:spcAft>
                <a:spcPts val="0"/>
              </a:spcAft>
              <a:buClr>
                <a:schemeClr val="dk2"/>
              </a:buClr>
              <a:buSzPts val="1900"/>
              <a:buChar char="○"/>
              <a:defRPr sz="1900">
                <a:solidFill>
                  <a:schemeClr val="dk2"/>
                </a:solidFill>
              </a:defRPr>
            </a:lvl8pPr>
            <a:lvl9pPr indent="-349250" lvl="8" marL="411480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g2cd9af72424_11_6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A5F"/>
        </a:solidFill>
      </p:bgPr>
    </p:bg>
    <p:spTree>
      <p:nvGrpSpPr>
        <p:cNvPr id="59" name="Shape 59"/>
        <p:cNvGrpSpPr/>
        <p:nvPr/>
      </p:nvGrpSpPr>
      <p:grpSpPr>
        <a:xfrm>
          <a:off x="0" y="0"/>
          <a:ext cx="0" cy="0"/>
          <a:chOff x="0" y="0"/>
          <a:chExt cx="0" cy="0"/>
        </a:xfrm>
      </p:grpSpPr>
      <p:sp>
        <p:nvSpPr>
          <p:cNvPr id="60" name="Google Shape;60;p1"/>
          <p:cNvSpPr txBox="1"/>
          <p:nvPr>
            <p:ph type="ctrTitle"/>
          </p:nvPr>
        </p:nvSpPr>
        <p:spPr>
          <a:xfrm>
            <a:off x="964650" y="1676575"/>
            <a:ext cx="10262700" cy="2387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3200"/>
              <a:buFont typeface="Calibri"/>
              <a:buNone/>
            </a:pPr>
            <a:r>
              <a:rPr lang="en-US" sz="3200">
                <a:solidFill>
                  <a:schemeClr val="lt1"/>
                </a:solidFill>
                <a:latin typeface="Times New Roman"/>
                <a:ea typeface="Times New Roman"/>
                <a:cs typeface="Times New Roman"/>
                <a:sym typeface="Times New Roman"/>
              </a:rPr>
              <a:t>Optimizing Airbnb: </a:t>
            </a:r>
            <a:br>
              <a:rPr lang="en-US" sz="3200">
                <a:solidFill>
                  <a:schemeClr val="lt1"/>
                </a:solidFill>
                <a:latin typeface="Times New Roman"/>
                <a:ea typeface="Times New Roman"/>
                <a:cs typeface="Times New Roman"/>
                <a:sym typeface="Times New Roman"/>
              </a:rPr>
            </a:br>
            <a:r>
              <a:rPr lang="en-US" sz="3200">
                <a:solidFill>
                  <a:schemeClr val="lt1"/>
                </a:solidFill>
                <a:latin typeface="Times New Roman"/>
                <a:ea typeface="Times New Roman"/>
                <a:cs typeface="Times New Roman"/>
                <a:sym typeface="Times New Roman"/>
              </a:rPr>
              <a:t>Strategies for High Reviews in a Dynamic Market</a:t>
            </a:r>
            <a:endParaRPr sz="3200">
              <a:solidFill>
                <a:schemeClr val="lt1"/>
              </a:solidFill>
              <a:latin typeface="Times New Roman"/>
              <a:ea typeface="Times New Roman"/>
              <a:cs typeface="Times New Roman"/>
              <a:sym typeface="Times New Roman"/>
            </a:endParaRPr>
          </a:p>
        </p:txBody>
      </p:sp>
      <p:sp>
        <p:nvSpPr>
          <p:cNvPr id="61" name="Google Shape;61;p1"/>
          <p:cNvSpPr txBox="1"/>
          <p:nvPr>
            <p:ph idx="1" type="subTitle"/>
          </p:nvPr>
        </p:nvSpPr>
        <p:spPr>
          <a:xfrm>
            <a:off x="1336261" y="5159169"/>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400"/>
              <a:buNone/>
            </a:pPr>
            <a:r>
              <a:rPr lang="en-US" sz="3300">
                <a:solidFill>
                  <a:schemeClr val="lt1"/>
                </a:solidFill>
                <a:latin typeface="Times New Roman"/>
                <a:ea typeface="Times New Roman"/>
                <a:cs typeface="Times New Roman"/>
                <a:sym typeface="Times New Roman"/>
              </a:rPr>
              <a:t>Team 2</a:t>
            </a:r>
            <a:endParaRPr sz="3300">
              <a:solidFill>
                <a:schemeClr val="lt1"/>
              </a:solidFill>
              <a:latin typeface="Times New Roman"/>
              <a:ea typeface="Times New Roman"/>
              <a:cs typeface="Times New Roman"/>
              <a:sym typeface="Times New Roman"/>
            </a:endParaRPr>
          </a:p>
        </p:txBody>
      </p:sp>
      <p:sp>
        <p:nvSpPr>
          <p:cNvPr id="62" name="Google Shape;62;p1"/>
          <p:cNvSpPr txBox="1"/>
          <p:nvPr/>
        </p:nvSpPr>
        <p:spPr>
          <a:xfrm>
            <a:off x="165651" y="5659782"/>
            <a:ext cx="21396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0" lang="en-US" sz="1800" u="none" cap="none" strike="noStrike">
                <a:solidFill>
                  <a:srgbClr val="FFFFFF"/>
                </a:solidFill>
                <a:latin typeface="Times New Roman"/>
                <a:ea typeface="Times New Roman"/>
                <a:cs typeface="Times New Roman"/>
                <a:sym typeface="Times New Roman"/>
              </a:rPr>
              <a:t>Jacob Semmel</a:t>
            </a:r>
            <a:endParaRPr sz="1800">
              <a:solidFill>
                <a:srgbClr val="FFFFFF"/>
              </a:solidFill>
              <a:latin typeface="Times New Roman"/>
              <a:ea typeface="Times New Roman"/>
              <a:cs typeface="Times New Roman"/>
              <a:sym typeface="Times New Roman"/>
            </a:endParaRPr>
          </a:p>
        </p:txBody>
      </p:sp>
      <p:sp>
        <p:nvSpPr>
          <p:cNvPr id="63" name="Google Shape;63;p1"/>
          <p:cNvSpPr txBox="1"/>
          <p:nvPr/>
        </p:nvSpPr>
        <p:spPr>
          <a:xfrm>
            <a:off x="1976781" y="5659782"/>
            <a:ext cx="21396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Sumit Pal</a:t>
            </a:r>
            <a:endParaRPr sz="1800">
              <a:solidFill>
                <a:srgbClr val="FFFFFF"/>
              </a:solidFill>
              <a:latin typeface="Times New Roman"/>
              <a:ea typeface="Times New Roman"/>
              <a:cs typeface="Times New Roman"/>
              <a:sym typeface="Times New Roman"/>
            </a:endParaRPr>
          </a:p>
        </p:txBody>
      </p:sp>
      <p:sp>
        <p:nvSpPr>
          <p:cNvPr id="64" name="Google Shape;64;p1"/>
          <p:cNvSpPr txBox="1"/>
          <p:nvPr/>
        </p:nvSpPr>
        <p:spPr>
          <a:xfrm>
            <a:off x="3335129" y="5659782"/>
            <a:ext cx="21396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Srinivas Minnakanti</a:t>
            </a:r>
            <a:endParaRPr sz="1800">
              <a:solidFill>
                <a:srgbClr val="FFFFFF"/>
              </a:solidFill>
              <a:latin typeface="Times New Roman"/>
              <a:ea typeface="Times New Roman"/>
              <a:cs typeface="Times New Roman"/>
              <a:sym typeface="Times New Roman"/>
            </a:endParaRPr>
          </a:p>
        </p:txBody>
      </p:sp>
      <p:sp>
        <p:nvSpPr>
          <p:cNvPr id="65" name="Google Shape;65;p1"/>
          <p:cNvSpPr txBox="1"/>
          <p:nvPr/>
        </p:nvSpPr>
        <p:spPr>
          <a:xfrm>
            <a:off x="5532781" y="5659782"/>
            <a:ext cx="21396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Mingzhe Chaung</a:t>
            </a:r>
            <a:endParaRPr sz="1800">
              <a:solidFill>
                <a:srgbClr val="FFFFFF"/>
              </a:solidFill>
              <a:latin typeface="Times New Roman"/>
              <a:ea typeface="Times New Roman"/>
              <a:cs typeface="Times New Roman"/>
              <a:sym typeface="Times New Roman"/>
            </a:endParaRPr>
          </a:p>
        </p:txBody>
      </p:sp>
      <p:sp>
        <p:nvSpPr>
          <p:cNvPr id="66" name="Google Shape;66;p1"/>
          <p:cNvSpPr txBox="1"/>
          <p:nvPr/>
        </p:nvSpPr>
        <p:spPr>
          <a:xfrm>
            <a:off x="7531651" y="5659781"/>
            <a:ext cx="23163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Jathin Reddy Kancham</a:t>
            </a:r>
            <a:endParaRPr sz="1800">
              <a:solidFill>
                <a:srgbClr val="FFFFFF"/>
              </a:solidFill>
              <a:latin typeface="Times New Roman"/>
              <a:ea typeface="Times New Roman"/>
              <a:cs typeface="Times New Roman"/>
              <a:sym typeface="Times New Roman"/>
            </a:endParaRPr>
          </a:p>
        </p:txBody>
      </p:sp>
      <p:sp>
        <p:nvSpPr>
          <p:cNvPr id="67" name="Google Shape;67;p1"/>
          <p:cNvSpPr txBox="1"/>
          <p:nvPr/>
        </p:nvSpPr>
        <p:spPr>
          <a:xfrm>
            <a:off x="10005389" y="5659781"/>
            <a:ext cx="356428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Times New Roman"/>
                <a:ea typeface="Times New Roman"/>
                <a:cs typeface="Times New Roman"/>
                <a:sym typeface="Times New Roman"/>
              </a:rPr>
              <a:t>Nishitha Santhakumar</a:t>
            </a:r>
            <a:endParaRPr sz="1800">
              <a:solidFill>
                <a:srgbClr val="FFFFFF"/>
              </a:solidFill>
              <a:latin typeface="Times New Roman"/>
              <a:ea typeface="Times New Roman"/>
              <a:cs typeface="Times New Roman"/>
              <a:sym typeface="Times New Roman"/>
            </a:endParaRPr>
          </a:p>
        </p:txBody>
      </p:sp>
      <p:sp>
        <p:nvSpPr>
          <p:cNvPr id="68" name="Google Shape;68;p1"/>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pic>
        <p:nvPicPr>
          <p:cNvPr descr="A logo on a red background&#10;&#10;Description automatically generated" id="69" name="Google Shape;69;p1"/>
          <p:cNvPicPr preferRelativeResize="0"/>
          <p:nvPr/>
        </p:nvPicPr>
        <p:blipFill rotWithShape="1">
          <a:blip r:embed="rId3">
            <a:alphaModFix/>
          </a:blip>
          <a:srcRect b="0" l="0" r="0" t="0"/>
          <a:stretch/>
        </p:blipFill>
        <p:spPr>
          <a:xfrm>
            <a:off x="165961" y="132253"/>
            <a:ext cx="1542465" cy="1763959"/>
          </a:xfrm>
          <a:prstGeom prst="rect">
            <a:avLst/>
          </a:prstGeom>
          <a:noFill/>
          <a:ln>
            <a:noFill/>
          </a:ln>
        </p:spPr>
      </p:pic>
      <p:grpSp>
        <p:nvGrpSpPr>
          <p:cNvPr id="70" name="Google Shape;70;p1"/>
          <p:cNvGrpSpPr/>
          <p:nvPr/>
        </p:nvGrpSpPr>
        <p:grpSpPr>
          <a:xfrm>
            <a:off x="10274237" y="78296"/>
            <a:ext cx="1744599" cy="1763649"/>
            <a:chOff x="10073069" y="72200"/>
            <a:chExt cx="1744599" cy="1763649"/>
          </a:xfrm>
        </p:grpSpPr>
        <p:sp>
          <p:nvSpPr>
            <p:cNvPr id="71" name="Google Shape;71;p1"/>
            <p:cNvSpPr/>
            <p:nvPr/>
          </p:nvSpPr>
          <p:spPr>
            <a:xfrm>
              <a:off x="10098024" y="121920"/>
              <a:ext cx="1688592" cy="1658112"/>
            </a:xfrm>
            <a:prstGeom prst="ellipse">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logo with a leaf and text&#10;&#10;Description automatically generated" id="72" name="Google Shape;72;p1"/>
            <p:cNvPicPr preferRelativeResize="0"/>
            <p:nvPr/>
          </p:nvPicPr>
          <p:blipFill rotWithShape="1">
            <a:blip r:embed="rId4">
              <a:alphaModFix/>
            </a:blip>
            <a:srcRect b="0" l="0" r="0" t="0"/>
            <a:stretch/>
          </p:blipFill>
          <p:spPr>
            <a:xfrm>
              <a:off x="10073069" y="72200"/>
              <a:ext cx="1744599" cy="1763649"/>
            </a:xfrm>
            <a:prstGeom prst="rect">
              <a:avLst/>
            </a:prstGeom>
            <a:noFill/>
            <a:ln>
              <a:noFill/>
            </a:ln>
          </p:spPr>
        </p:pic>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146" name="Shape 146"/>
        <p:cNvGrpSpPr/>
        <p:nvPr/>
      </p:nvGrpSpPr>
      <p:grpSpPr>
        <a:xfrm>
          <a:off x="0" y="0"/>
          <a:ext cx="0" cy="0"/>
          <a:chOff x="0" y="0"/>
          <a:chExt cx="0" cy="0"/>
        </a:xfrm>
      </p:grpSpPr>
      <p:sp>
        <p:nvSpPr>
          <p:cNvPr id="147" name="Google Shape;147;g2cbf7825336_0_1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sp>
        <p:nvSpPr>
          <p:cNvPr id="148" name="Google Shape;148;g2cbf7825336_0_1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149" name="Google Shape;149;g2cbf7825336_0_15"/>
          <p:cNvSpPr txBox="1"/>
          <p:nvPr/>
        </p:nvSpPr>
        <p:spPr>
          <a:xfrm>
            <a:off x="1245700" y="5319850"/>
            <a:ext cx="10206600" cy="14016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Illustrates the distribution of Airbnb listings from higher to lower prices across NYC.</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Enables hosts to evaluate their pricing relative to market conditions.</a:t>
            </a:r>
            <a:endParaRPr sz="2000">
              <a:solidFill>
                <a:srgbClr val="0D0D0D"/>
              </a:solidFill>
              <a:latin typeface="Times New Roman"/>
              <a:ea typeface="Times New Roman"/>
              <a:cs typeface="Times New Roman"/>
              <a:sym typeface="Times New Roman"/>
            </a:endParaRPr>
          </a:p>
          <a:p>
            <a:pPr indent="0" lvl="0" marL="0" marR="0" rtl="0" algn="l">
              <a:lnSpc>
                <a:spcPct val="150000"/>
              </a:lnSpc>
              <a:spcBef>
                <a:spcPts val="150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p:txBody>
      </p:sp>
      <p:sp>
        <p:nvSpPr>
          <p:cNvPr id="150" name="Google Shape;150;g2cbf7825336_0_15"/>
          <p:cNvSpPr txBox="1"/>
          <p:nvPr/>
        </p:nvSpPr>
        <p:spPr>
          <a:xfrm>
            <a:off x="6104525" y="4635925"/>
            <a:ext cx="5817900" cy="140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500"/>
              </a:spcAft>
              <a:buNone/>
            </a:pPr>
            <a:r>
              <a:t/>
            </a:r>
            <a:endParaRPr b="1">
              <a:solidFill>
                <a:srgbClr val="0D0D0D"/>
              </a:solidFill>
              <a:latin typeface="Times New Roman"/>
              <a:ea typeface="Times New Roman"/>
              <a:cs typeface="Times New Roman"/>
              <a:sym typeface="Times New Roman"/>
            </a:endParaRPr>
          </a:p>
        </p:txBody>
      </p:sp>
      <p:pic>
        <p:nvPicPr>
          <p:cNvPr id="151" name="Google Shape;151;g2cbf7825336_0_15"/>
          <p:cNvPicPr preferRelativeResize="0"/>
          <p:nvPr/>
        </p:nvPicPr>
        <p:blipFill>
          <a:blip r:embed="rId3">
            <a:alphaModFix/>
          </a:blip>
          <a:stretch>
            <a:fillRect/>
          </a:stretch>
        </p:blipFill>
        <p:spPr>
          <a:xfrm>
            <a:off x="1928825" y="1614175"/>
            <a:ext cx="8023300" cy="3441000"/>
          </a:xfrm>
          <a:prstGeom prst="rect">
            <a:avLst/>
          </a:prstGeom>
          <a:noFill/>
          <a:ln>
            <a:noFill/>
          </a:ln>
        </p:spPr>
      </p:pic>
      <p:pic>
        <p:nvPicPr>
          <p:cNvPr id="152" name="Google Shape;152;g2cbf7825336_0_15"/>
          <p:cNvPicPr preferRelativeResize="0"/>
          <p:nvPr/>
        </p:nvPicPr>
        <p:blipFill>
          <a:blip r:embed="rId4">
            <a:alphaModFix/>
          </a:blip>
          <a:stretch>
            <a:fillRect/>
          </a:stretch>
        </p:blipFill>
        <p:spPr>
          <a:xfrm>
            <a:off x="8248950" y="1811350"/>
            <a:ext cx="1646625" cy="548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156" name="Shape 156"/>
        <p:cNvGrpSpPr/>
        <p:nvPr/>
      </p:nvGrpSpPr>
      <p:grpSpPr>
        <a:xfrm>
          <a:off x="0" y="0"/>
          <a:ext cx="0" cy="0"/>
          <a:chOff x="0" y="0"/>
          <a:chExt cx="0" cy="0"/>
        </a:xfrm>
      </p:grpSpPr>
      <p:sp>
        <p:nvSpPr>
          <p:cNvPr id="157" name="Google Shape;157;g2cbf7825336_0_2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sp>
        <p:nvSpPr>
          <p:cNvPr id="158" name="Google Shape;158;g2cbf7825336_0_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159" name="Google Shape;159;g2cbf7825336_0_28"/>
          <p:cNvSpPr txBox="1"/>
          <p:nvPr/>
        </p:nvSpPr>
        <p:spPr>
          <a:xfrm>
            <a:off x="0" y="4723175"/>
            <a:ext cx="5943600" cy="16290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Line graph shows average listing prices, with Manhattan significantly higher than other boroughs.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Reinforces Manhattan as a premium location due to its higher average prices.</a:t>
            </a:r>
            <a:endParaRPr sz="2000">
              <a:solidFill>
                <a:srgbClr val="0D0D0D"/>
              </a:solidFill>
              <a:latin typeface="Times New Roman"/>
              <a:ea typeface="Times New Roman"/>
              <a:cs typeface="Times New Roman"/>
              <a:sym typeface="Times New Roman"/>
            </a:endParaRPr>
          </a:p>
          <a:p>
            <a:pPr indent="0" lvl="0" marL="0" marR="0" rtl="0" algn="l">
              <a:lnSpc>
                <a:spcPct val="150000"/>
              </a:lnSpc>
              <a:spcBef>
                <a:spcPts val="1500"/>
              </a:spcBef>
              <a:spcAft>
                <a:spcPts val="0"/>
              </a:spcAft>
              <a:buClr>
                <a:schemeClr val="dk1"/>
              </a:buClr>
              <a:buSzPts val="2000"/>
              <a:buFont typeface="Arial"/>
              <a:buNone/>
            </a:pPr>
            <a:r>
              <a:t/>
            </a:r>
            <a:endParaRPr sz="1600">
              <a:latin typeface="Times New Roman"/>
              <a:ea typeface="Times New Roman"/>
              <a:cs typeface="Times New Roman"/>
              <a:sym typeface="Times New Roman"/>
            </a:endParaRPr>
          </a:p>
        </p:txBody>
      </p:sp>
      <p:sp>
        <p:nvSpPr>
          <p:cNvPr id="160" name="Google Shape;160;g2cbf7825336_0_28"/>
          <p:cNvSpPr txBox="1"/>
          <p:nvPr/>
        </p:nvSpPr>
        <p:spPr>
          <a:xfrm>
            <a:off x="5982775" y="4723175"/>
            <a:ext cx="6125400" cy="14115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Bar graph shows Manhattan has the highest number of Airbnb listings, followed closely by Brooklyn.</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Suggests the need for hosts in these boroughs to differentiate their offerings to stand out in the crowded market.</a:t>
            </a:r>
            <a:endParaRPr sz="2000">
              <a:solidFill>
                <a:srgbClr val="0D0D0D"/>
              </a:solidFill>
              <a:latin typeface="Times New Roman"/>
              <a:ea typeface="Times New Roman"/>
              <a:cs typeface="Times New Roman"/>
              <a:sym typeface="Times New Roman"/>
            </a:endParaRPr>
          </a:p>
          <a:p>
            <a:pPr indent="0" lvl="0" marL="0" rtl="0" algn="l">
              <a:lnSpc>
                <a:spcPct val="115000"/>
              </a:lnSpc>
              <a:spcBef>
                <a:spcPts val="1500"/>
              </a:spcBef>
              <a:spcAft>
                <a:spcPts val="1500"/>
              </a:spcAft>
              <a:buNone/>
            </a:pPr>
            <a:r>
              <a:t/>
            </a:r>
            <a:endParaRPr b="1" sz="2000">
              <a:solidFill>
                <a:srgbClr val="0D0D0D"/>
              </a:solidFill>
              <a:latin typeface="Times New Roman"/>
              <a:ea typeface="Times New Roman"/>
              <a:cs typeface="Times New Roman"/>
              <a:sym typeface="Times New Roman"/>
            </a:endParaRPr>
          </a:p>
        </p:txBody>
      </p:sp>
      <p:pic>
        <p:nvPicPr>
          <p:cNvPr id="161" name="Google Shape;161;g2cbf7825336_0_28"/>
          <p:cNvPicPr preferRelativeResize="0"/>
          <p:nvPr/>
        </p:nvPicPr>
        <p:blipFill>
          <a:blip r:embed="rId3">
            <a:alphaModFix/>
          </a:blip>
          <a:stretch>
            <a:fillRect/>
          </a:stretch>
        </p:blipFill>
        <p:spPr>
          <a:xfrm>
            <a:off x="96000" y="1462650"/>
            <a:ext cx="5943600" cy="3028950"/>
          </a:xfrm>
          <a:prstGeom prst="rect">
            <a:avLst/>
          </a:prstGeom>
          <a:noFill/>
          <a:ln>
            <a:noFill/>
          </a:ln>
        </p:spPr>
      </p:pic>
      <p:pic>
        <p:nvPicPr>
          <p:cNvPr id="162" name="Google Shape;162;g2cbf7825336_0_28"/>
          <p:cNvPicPr preferRelativeResize="0"/>
          <p:nvPr/>
        </p:nvPicPr>
        <p:blipFill>
          <a:blip r:embed="rId4">
            <a:alphaModFix/>
          </a:blip>
          <a:stretch>
            <a:fillRect/>
          </a:stretch>
        </p:blipFill>
        <p:spPr>
          <a:xfrm>
            <a:off x="6164575" y="1462650"/>
            <a:ext cx="5943600" cy="3028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166" name="Shape 166"/>
        <p:cNvGrpSpPr/>
        <p:nvPr/>
      </p:nvGrpSpPr>
      <p:grpSpPr>
        <a:xfrm>
          <a:off x="0" y="0"/>
          <a:ext cx="0" cy="0"/>
          <a:chOff x="0" y="0"/>
          <a:chExt cx="0" cy="0"/>
        </a:xfrm>
      </p:grpSpPr>
      <p:sp>
        <p:nvSpPr>
          <p:cNvPr id="167" name="Google Shape;167;g2cbf7825336_0_4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Exploration</a:t>
            </a:r>
            <a:r>
              <a:rPr lang="en-US">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168" name="Google Shape;168;g2cbf7825336_0_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169" name="Google Shape;169;g2cbf7825336_0_41"/>
          <p:cNvSpPr txBox="1"/>
          <p:nvPr/>
        </p:nvSpPr>
        <p:spPr>
          <a:xfrm>
            <a:off x="231350" y="5059575"/>
            <a:ext cx="5943600" cy="11727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Pricing Trends</a:t>
            </a:r>
            <a:r>
              <a:rPr lang="en-US">
                <a:solidFill>
                  <a:srgbClr val="0D0D0D"/>
                </a:solidFill>
                <a:latin typeface="Times New Roman"/>
                <a:ea typeface="Times New Roman"/>
                <a:cs typeface="Times New Roman"/>
                <a:sym typeface="Times New Roman"/>
              </a:rPr>
              <a:t>: Line chart shows that listings with more beds tend to command higher prices.</a:t>
            </a:r>
            <a:endParaRPr>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Reason for Price Increase</a:t>
            </a:r>
            <a:r>
              <a:rPr lang="en-US">
                <a:solidFill>
                  <a:srgbClr val="0D0D0D"/>
                </a:solidFill>
                <a:latin typeface="Times New Roman"/>
                <a:ea typeface="Times New Roman"/>
                <a:cs typeface="Times New Roman"/>
                <a:sym typeface="Times New Roman"/>
              </a:rPr>
              <a:t>: Increased prices likely due to the capability to accommodate more guests.</a:t>
            </a:r>
            <a:endParaRPr>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Strategic Recommendation for Hosts</a:t>
            </a:r>
            <a:r>
              <a:rPr lang="en-US">
                <a:solidFill>
                  <a:srgbClr val="0D0D0D"/>
                </a:solidFill>
                <a:latin typeface="Times New Roman"/>
                <a:ea typeface="Times New Roman"/>
                <a:cs typeface="Times New Roman"/>
                <a:sym typeface="Times New Roman"/>
              </a:rPr>
              <a:t>: Suggests hosts can increase earnings by adding more beds where possible, enhancing guest capacity.</a:t>
            </a:r>
            <a:endParaRPr>
              <a:latin typeface="Times New Roman"/>
              <a:ea typeface="Times New Roman"/>
              <a:cs typeface="Times New Roman"/>
              <a:sym typeface="Times New Roman"/>
            </a:endParaRPr>
          </a:p>
        </p:txBody>
      </p:sp>
      <p:sp>
        <p:nvSpPr>
          <p:cNvPr id="170" name="Google Shape;170;g2cbf7825336_0_41"/>
          <p:cNvSpPr txBox="1"/>
          <p:nvPr/>
        </p:nvSpPr>
        <p:spPr>
          <a:xfrm>
            <a:off x="6350425" y="4945125"/>
            <a:ext cx="5571900" cy="1401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Perceived Value Insights</a:t>
            </a:r>
            <a:r>
              <a:rPr lang="en-US">
                <a:solidFill>
                  <a:srgbClr val="0D0D0D"/>
                </a:solidFill>
                <a:latin typeface="Times New Roman"/>
                <a:ea typeface="Times New Roman"/>
                <a:cs typeface="Times New Roman"/>
                <a:sym typeface="Times New Roman"/>
              </a:rPr>
              <a:t>: Shows guests rate unique stays like barns and private rooms in uncommon settings highly for value.</a:t>
            </a:r>
            <a:endParaRPr>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Guest Preferences</a:t>
            </a:r>
            <a:r>
              <a:rPr lang="en-US">
                <a:solidFill>
                  <a:srgbClr val="0D0D0D"/>
                </a:solidFill>
                <a:latin typeface="Times New Roman"/>
                <a:ea typeface="Times New Roman"/>
                <a:cs typeface="Times New Roman"/>
                <a:sym typeface="Times New Roman"/>
              </a:rPr>
              <a:t>: High ratings suggest a strong guest appreciation for novelty and personal touches of these non-traditional listings.</a:t>
            </a:r>
            <a:endParaRPr>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Host Strategies</a:t>
            </a:r>
            <a:r>
              <a:rPr lang="en-US">
                <a:solidFill>
                  <a:srgbClr val="0D0D0D"/>
                </a:solidFill>
                <a:latin typeface="Times New Roman"/>
                <a:ea typeface="Times New Roman"/>
                <a:cs typeface="Times New Roman"/>
                <a:sym typeface="Times New Roman"/>
              </a:rPr>
              <a:t>: Recommends hosts consider enhancing their listings with unique features to boost perceived value and attractiveness.</a:t>
            </a:r>
            <a:endParaRPr b="1">
              <a:solidFill>
                <a:srgbClr val="0D0D0D"/>
              </a:solidFill>
              <a:latin typeface="Times New Roman"/>
              <a:ea typeface="Times New Roman"/>
              <a:cs typeface="Times New Roman"/>
              <a:sym typeface="Times New Roman"/>
            </a:endParaRPr>
          </a:p>
        </p:txBody>
      </p:sp>
      <p:pic>
        <p:nvPicPr>
          <p:cNvPr id="171" name="Google Shape;171;g2cbf7825336_0_41"/>
          <p:cNvPicPr preferRelativeResize="0"/>
          <p:nvPr/>
        </p:nvPicPr>
        <p:blipFill>
          <a:blip r:embed="rId3">
            <a:alphaModFix/>
          </a:blip>
          <a:stretch>
            <a:fillRect/>
          </a:stretch>
        </p:blipFill>
        <p:spPr>
          <a:xfrm>
            <a:off x="231350" y="1612975"/>
            <a:ext cx="5943600" cy="3158300"/>
          </a:xfrm>
          <a:prstGeom prst="rect">
            <a:avLst/>
          </a:prstGeom>
          <a:noFill/>
          <a:ln>
            <a:noFill/>
          </a:ln>
        </p:spPr>
      </p:pic>
      <p:pic>
        <p:nvPicPr>
          <p:cNvPr id="172" name="Google Shape;172;g2cbf7825336_0_41"/>
          <p:cNvPicPr preferRelativeResize="0"/>
          <p:nvPr/>
        </p:nvPicPr>
        <p:blipFill>
          <a:blip r:embed="rId4">
            <a:alphaModFix/>
          </a:blip>
          <a:stretch>
            <a:fillRect/>
          </a:stretch>
        </p:blipFill>
        <p:spPr>
          <a:xfrm>
            <a:off x="6164575" y="1612975"/>
            <a:ext cx="5943600" cy="3158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176" name="Shape 176"/>
        <p:cNvGrpSpPr/>
        <p:nvPr/>
      </p:nvGrpSpPr>
      <p:grpSpPr>
        <a:xfrm>
          <a:off x="0" y="0"/>
          <a:ext cx="0" cy="0"/>
          <a:chOff x="0" y="0"/>
          <a:chExt cx="0" cy="0"/>
        </a:xfrm>
      </p:grpSpPr>
      <p:sp>
        <p:nvSpPr>
          <p:cNvPr id="177" name="Google Shape;177;g2cbf7825336_0_5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Exploration </a:t>
            </a:r>
            <a:endParaRPr>
              <a:latin typeface="Times New Roman"/>
              <a:ea typeface="Times New Roman"/>
              <a:cs typeface="Times New Roman"/>
              <a:sym typeface="Times New Roman"/>
            </a:endParaRPr>
          </a:p>
        </p:txBody>
      </p:sp>
      <p:sp>
        <p:nvSpPr>
          <p:cNvPr id="178" name="Google Shape;178;g2cbf7825336_0_5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179" name="Google Shape;179;g2cbf7825336_0_50"/>
          <p:cNvSpPr txBox="1"/>
          <p:nvPr/>
        </p:nvSpPr>
        <p:spPr>
          <a:xfrm>
            <a:off x="0" y="4635925"/>
            <a:ext cx="5943600" cy="20856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Rating Overview</a:t>
            </a:r>
            <a:r>
              <a:rPr lang="en-US">
                <a:solidFill>
                  <a:srgbClr val="0D0D0D"/>
                </a:solidFill>
                <a:latin typeface="Times New Roman"/>
                <a:ea typeface="Times New Roman"/>
                <a:cs typeface="Times New Roman"/>
                <a:sym typeface="Times New Roman"/>
              </a:rPr>
              <a:t>: Bubble chart illustrates a large proportion of listings have a 4-star rating, fewer have 5 stars, and very few are rated 3 stars or below.</a:t>
            </a:r>
            <a:endParaRPr>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Guest Satisfaction</a:t>
            </a:r>
            <a:r>
              <a:rPr lang="en-US">
                <a:solidFill>
                  <a:srgbClr val="0D0D0D"/>
                </a:solidFill>
                <a:latin typeface="Times New Roman"/>
                <a:ea typeface="Times New Roman"/>
                <a:cs typeface="Times New Roman"/>
                <a:sym typeface="Times New Roman"/>
              </a:rPr>
              <a:t>: Indicates that the majority of Airbnb listings are performing well in meeting guest expectations.</a:t>
            </a:r>
            <a:endParaRPr>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Opportunities for Improvement</a:t>
            </a:r>
            <a:r>
              <a:rPr lang="en-US">
                <a:solidFill>
                  <a:srgbClr val="0D0D0D"/>
                </a:solidFill>
                <a:latin typeface="Times New Roman"/>
                <a:ea typeface="Times New Roman"/>
                <a:cs typeface="Times New Roman"/>
                <a:sym typeface="Times New Roman"/>
              </a:rPr>
              <a:t>: Highlights potential for hosts to enhance aspects of their service to increase the number of 5-star ratings.</a:t>
            </a:r>
            <a:endParaRPr>
              <a:solidFill>
                <a:srgbClr val="0D0D0D"/>
              </a:solidFill>
              <a:latin typeface="Times New Roman"/>
              <a:ea typeface="Times New Roman"/>
              <a:cs typeface="Times New Roman"/>
              <a:sym typeface="Times New Roman"/>
            </a:endParaRPr>
          </a:p>
          <a:p>
            <a:pPr indent="0" lvl="0" marL="0" marR="0" rtl="0" algn="l">
              <a:lnSpc>
                <a:spcPct val="150000"/>
              </a:lnSpc>
              <a:spcBef>
                <a:spcPts val="1500"/>
              </a:spcBef>
              <a:spcAft>
                <a:spcPts val="0"/>
              </a:spcAft>
              <a:buClr>
                <a:schemeClr val="dk1"/>
              </a:buClr>
              <a:buSzPts val="2000"/>
              <a:buFont typeface="Arial"/>
              <a:buNone/>
            </a:pPr>
            <a:r>
              <a:t/>
            </a:r>
            <a:endParaRPr>
              <a:latin typeface="Times New Roman"/>
              <a:ea typeface="Times New Roman"/>
              <a:cs typeface="Times New Roman"/>
              <a:sym typeface="Times New Roman"/>
            </a:endParaRPr>
          </a:p>
        </p:txBody>
      </p:sp>
      <p:sp>
        <p:nvSpPr>
          <p:cNvPr id="180" name="Google Shape;180;g2cbf7825336_0_50"/>
          <p:cNvSpPr txBox="1"/>
          <p:nvPr/>
        </p:nvSpPr>
        <p:spPr>
          <a:xfrm>
            <a:off x="6164575" y="4515425"/>
            <a:ext cx="5943600" cy="2222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D0D0D"/>
              </a:buClr>
              <a:buSzPts val="1200"/>
              <a:buFont typeface="Roboto"/>
              <a:buChar char="●"/>
            </a:pPr>
            <a:r>
              <a:rPr b="1" lang="en-US" sz="1200">
                <a:solidFill>
                  <a:srgbClr val="0D0D0D"/>
                </a:solidFill>
                <a:latin typeface="Times New Roman"/>
                <a:ea typeface="Times New Roman"/>
                <a:cs typeface="Times New Roman"/>
                <a:sym typeface="Times New Roman"/>
              </a:rPr>
              <a:t>Market Trends</a:t>
            </a:r>
            <a:r>
              <a:rPr lang="en-US" sz="1200">
                <a:solidFill>
                  <a:srgbClr val="0D0D0D"/>
                </a:solidFill>
                <a:latin typeface="Times New Roman"/>
                <a:ea typeface="Times New Roman"/>
                <a:cs typeface="Times New Roman"/>
                <a:sym typeface="Times New Roman"/>
              </a:rPr>
              <a:t>: Bar chart reveals a clear dominance of single-bedroom listings, indicating a strong market preference for these types of accommodations.</a:t>
            </a:r>
            <a:endParaRPr sz="1200">
              <a:solidFill>
                <a:srgbClr val="0D0D0D"/>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D0D0D"/>
              </a:buClr>
              <a:buSzPts val="1200"/>
              <a:buFont typeface="Roboto"/>
              <a:buChar char="●"/>
            </a:pPr>
            <a:r>
              <a:rPr b="1" lang="en-US" sz="1200">
                <a:solidFill>
                  <a:srgbClr val="0D0D0D"/>
                </a:solidFill>
                <a:latin typeface="Times New Roman"/>
                <a:ea typeface="Times New Roman"/>
                <a:cs typeface="Times New Roman"/>
                <a:sym typeface="Times New Roman"/>
              </a:rPr>
              <a:t>Demographic Insight</a:t>
            </a:r>
            <a:r>
              <a:rPr lang="en-US" sz="1200">
                <a:solidFill>
                  <a:srgbClr val="0D0D0D"/>
                </a:solidFill>
                <a:latin typeface="Times New Roman"/>
                <a:ea typeface="Times New Roman"/>
                <a:cs typeface="Times New Roman"/>
                <a:sym typeface="Times New Roman"/>
              </a:rPr>
              <a:t>: Suggests high demand for single-bedroom listings from solo travelers and couples.</a:t>
            </a:r>
            <a:endParaRPr sz="1200">
              <a:solidFill>
                <a:srgbClr val="0D0D0D"/>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D0D0D"/>
              </a:buClr>
              <a:buSzPts val="1200"/>
              <a:buFont typeface="Roboto"/>
              <a:buChar char="●"/>
            </a:pPr>
            <a:r>
              <a:rPr b="1" lang="en-US" sz="1200">
                <a:solidFill>
                  <a:srgbClr val="0D0D0D"/>
                </a:solidFill>
                <a:latin typeface="Times New Roman"/>
                <a:ea typeface="Times New Roman"/>
                <a:cs typeface="Times New Roman"/>
                <a:sym typeface="Times New Roman"/>
              </a:rPr>
              <a:t>Market Opportunity</a:t>
            </a:r>
            <a:r>
              <a:rPr lang="en-US" sz="1200">
                <a:solidFill>
                  <a:srgbClr val="0D0D0D"/>
                </a:solidFill>
                <a:latin typeface="Times New Roman"/>
                <a:ea typeface="Times New Roman"/>
                <a:cs typeface="Times New Roman"/>
                <a:sym typeface="Times New Roman"/>
              </a:rPr>
              <a:t>: Fewer listings with multiple bedrooms point to a potential niche market for larger accommodations suitable for groups or families.</a:t>
            </a:r>
            <a:endParaRPr sz="1200">
              <a:solidFill>
                <a:srgbClr val="0D0D0D"/>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rgbClr val="0D0D0D"/>
              </a:buClr>
              <a:buSzPts val="1200"/>
              <a:buFont typeface="Roboto"/>
              <a:buChar char="●"/>
            </a:pPr>
            <a:r>
              <a:rPr b="1" lang="en-US" sz="1200">
                <a:solidFill>
                  <a:srgbClr val="0D0D0D"/>
                </a:solidFill>
                <a:latin typeface="Times New Roman"/>
                <a:ea typeface="Times New Roman"/>
                <a:cs typeface="Times New Roman"/>
                <a:sym typeface="Times New Roman"/>
              </a:rPr>
              <a:t>Strategic Consideration for Hosts</a:t>
            </a:r>
            <a:r>
              <a:rPr lang="en-US" sz="1200">
                <a:solidFill>
                  <a:srgbClr val="0D0D0D"/>
                </a:solidFill>
                <a:latin typeface="Times New Roman"/>
                <a:ea typeface="Times New Roman"/>
                <a:cs typeface="Times New Roman"/>
                <a:sym typeface="Times New Roman"/>
              </a:rPr>
              <a:t>: Hosts with the capability to offer more bedrooms could tap into this less saturated market, though they should assess the demand carefully.</a:t>
            </a:r>
            <a:endParaRPr b="1" sz="1200">
              <a:solidFill>
                <a:srgbClr val="0D0D0D"/>
              </a:solidFill>
              <a:latin typeface="Times New Roman"/>
              <a:ea typeface="Times New Roman"/>
              <a:cs typeface="Times New Roman"/>
              <a:sym typeface="Times New Roman"/>
            </a:endParaRPr>
          </a:p>
        </p:txBody>
      </p:sp>
      <p:pic>
        <p:nvPicPr>
          <p:cNvPr id="181" name="Google Shape;181;g2cbf7825336_0_50"/>
          <p:cNvPicPr preferRelativeResize="0"/>
          <p:nvPr/>
        </p:nvPicPr>
        <p:blipFill>
          <a:blip r:embed="rId3">
            <a:alphaModFix/>
          </a:blip>
          <a:stretch>
            <a:fillRect/>
          </a:stretch>
        </p:blipFill>
        <p:spPr>
          <a:xfrm>
            <a:off x="129850" y="1438838"/>
            <a:ext cx="5943600" cy="3076575"/>
          </a:xfrm>
          <a:prstGeom prst="rect">
            <a:avLst/>
          </a:prstGeom>
          <a:noFill/>
          <a:ln>
            <a:noFill/>
          </a:ln>
        </p:spPr>
      </p:pic>
      <p:pic>
        <p:nvPicPr>
          <p:cNvPr id="182" name="Google Shape;182;g2cbf7825336_0_50"/>
          <p:cNvPicPr preferRelativeResize="0"/>
          <p:nvPr/>
        </p:nvPicPr>
        <p:blipFill>
          <a:blip r:embed="rId4">
            <a:alphaModFix/>
          </a:blip>
          <a:stretch>
            <a:fillRect/>
          </a:stretch>
        </p:blipFill>
        <p:spPr>
          <a:xfrm>
            <a:off x="6164575" y="1438850"/>
            <a:ext cx="5943600" cy="3076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186" name="Shape 186"/>
        <p:cNvGrpSpPr/>
        <p:nvPr/>
      </p:nvGrpSpPr>
      <p:grpSpPr>
        <a:xfrm>
          <a:off x="0" y="0"/>
          <a:ext cx="0" cy="0"/>
          <a:chOff x="0" y="0"/>
          <a:chExt cx="0" cy="0"/>
        </a:xfrm>
      </p:grpSpPr>
      <p:sp>
        <p:nvSpPr>
          <p:cNvPr id="187" name="Google Shape;187;g2cbf7825336_0_6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sp>
        <p:nvSpPr>
          <p:cNvPr id="188" name="Google Shape;188;g2cbf7825336_0_6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189" name="Google Shape;189;g2cbf7825336_0_69"/>
          <p:cNvSpPr txBox="1"/>
          <p:nvPr/>
        </p:nvSpPr>
        <p:spPr>
          <a:xfrm>
            <a:off x="327100" y="5228475"/>
            <a:ext cx="11708100" cy="1453800"/>
          </a:xfrm>
          <a:prstGeom prst="rect">
            <a:avLst/>
          </a:prstGeom>
          <a:noFill/>
          <a:ln>
            <a:noFill/>
          </a:ln>
        </p:spPr>
        <p:txBody>
          <a:bodyPr anchorCtr="0" anchor="t" bIns="45700" lIns="91425" spcFirstLastPara="1" rIns="91425" wrap="square" tIns="45700">
            <a:noAutofit/>
          </a:bodyPr>
          <a:lstStyle/>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Listing Preferences</a:t>
            </a:r>
            <a:r>
              <a:rPr lang="en-US">
                <a:solidFill>
                  <a:srgbClr val="0D0D0D"/>
                </a:solidFill>
                <a:latin typeface="Times New Roman"/>
                <a:ea typeface="Times New Roman"/>
                <a:cs typeface="Times New Roman"/>
                <a:sym typeface="Times New Roman"/>
              </a:rPr>
              <a:t>: Pie chart shows the majority of Airbnb listings are entire homes/apartments, indicating a strong traveler preference for privacy.</a:t>
            </a:r>
            <a:endParaRPr>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Secondary Market</a:t>
            </a:r>
            <a:r>
              <a:rPr lang="en-US">
                <a:solidFill>
                  <a:srgbClr val="0D0D0D"/>
                </a:solidFill>
                <a:latin typeface="Times New Roman"/>
                <a:ea typeface="Times New Roman"/>
                <a:cs typeface="Times New Roman"/>
                <a:sym typeface="Times New Roman"/>
              </a:rPr>
              <a:t>: Private rooms represent a significant portion, appealing to budget-conscious travelers and those in high-demand urban areas.</a:t>
            </a:r>
            <a:endParaRPr>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Minor Categories</a:t>
            </a:r>
            <a:r>
              <a:rPr lang="en-US">
                <a:solidFill>
                  <a:srgbClr val="0D0D0D"/>
                </a:solidFill>
                <a:latin typeface="Times New Roman"/>
                <a:ea typeface="Times New Roman"/>
                <a:cs typeface="Times New Roman"/>
                <a:sym typeface="Times New Roman"/>
              </a:rPr>
              <a:t>: A smaller fraction of listings are shared rooms or hotel rooms, catering to niche market needs.</a:t>
            </a:r>
            <a:endParaRPr>
              <a:solidFill>
                <a:srgbClr val="0D0D0D"/>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rgbClr val="0D0D0D"/>
              </a:buClr>
              <a:buSzPts val="1400"/>
              <a:buFont typeface="Roboto"/>
              <a:buChar char="●"/>
            </a:pPr>
            <a:r>
              <a:rPr b="1" lang="en-US">
                <a:solidFill>
                  <a:srgbClr val="0D0D0D"/>
                </a:solidFill>
                <a:latin typeface="Times New Roman"/>
                <a:ea typeface="Times New Roman"/>
                <a:cs typeface="Times New Roman"/>
                <a:sym typeface="Times New Roman"/>
              </a:rPr>
              <a:t>Strategic Implications for Hosts</a:t>
            </a:r>
            <a:r>
              <a:rPr lang="en-US">
                <a:solidFill>
                  <a:srgbClr val="0D0D0D"/>
                </a:solidFill>
                <a:latin typeface="Times New Roman"/>
                <a:ea typeface="Times New Roman"/>
                <a:cs typeface="Times New Roman"/>
                <a:sym typeface="Times New Roman"/>
              </a:rPr>
              <a:t>: While offering entire homes/apartments may be more lucrative, providing private rooms can effectively capture a substantial market segment, especially in densely populated locales.</a:t>
            </a:r>
            <a:endParaRPr>
              <a:latin typeface="Times New Roman"/>
              <a:ea typeface="Times New Roman"/>
              <a:cs typeface="Times New Roman"/>
              <a:sym typeface="Times New Roman"/>
            </a:endParaRPr>
          </a:p>
        </p:txBody>
      </p:sp>
      <p:pic>
        <p:nvPicPr>
          <p:cNvPr id="190" name="Google Shape;190;g2cbf7825336_0_69"/>
          <p:cNvPicPr preferRelativeResize="0"/>
          <p:nvPr/>
        </p:nvPicPr>
        <p:blipFill>
          <a:blip r:embed="rId3">
            <a:alphaModFix/>
          </a:blip>
          <a:stretch>
            <a:fillRect/>
          </a:stretch>
        </p:blipFill>
        <p:spPr>
          <a:xfrm>
            <a:off x="3348887" y="1354350"/>
            <a:ext cx="5494225" cy="3874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194" name="Shape 194"/>
        <p:cNvGrpSpPr/>
        <p:nvPr/>
      </p:nvGrpSpPr>
      <p:grpSpPr>
        <a:xfrm>
          <a:off x="0" y="0"/>
          <a:ext cx="0" cy="0"/>
          <a:chOff x="0" y="0"/>
          <a:chExt cx="0" cy="0"/>
        </a:xfrm>
      </p:grpSpPr>
      <p:sp>
        <p:nvSpPr>
          <p:cNvPr id="195" name="Google Shape;195;g2cc1bedabae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Predictive Modeling- Price</a:t>
            </a:r>
            <a:endParaRPr>
              <a:latin typeface="Times New Roman"/>
              <a:ea typeface="Times New Roman"/>
              <a:cs typeface="Times New Roman"/>
              <a:sym typeface="Times New Roman"/>
            </a:endParaRPr>
          </a:p>
        </p:txBody>
      </p:sp>
      <p:sp>
        <p:nvSpPr>
          <p:cNvPr id="196" name="Google Shape;196;g2cc1bedabae_0_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000"/>
              <a:buNone/>
            </a:pPr>
            <a:r>
              <a:t/>
            </a:r>
            <a:endParaRPr sz="2000"/>
          </a:p>
          <a:p>
            <a:pPr indent="0" lvl="0" marL="0" rtl="0" algn="l">
              <a:lnSpc>
                <a:spcPct val="150000"/>
              </a:lnSpc>
              <a:spcBef>
                <a:spcPts val="1000"/>
              </a:spcBef>
              <a:spcAft>
                <a:spcPts val="1600"/>
              </a:spcAft>
              <a:buClr>
                <a:schemeClr val="dk1"/>
              </a:buClr>
              <a:buSzPts val="2000"/>
              <a:buNone/>
            </a:pPr>
            <a:r>
              <a:t/>
            </a:r>
            <a:endParaRPr sz="2000"/>
          </a:p>
        </p:txBody>
      </p:sp>
      <p:sp>
        <p:nvSpPr>
          <p:cNvPr id="197" name="Google Shape;197;g2cc1bedabae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198" name="Google Shape;198;g2cc1bedabae_0_0"/>
          <p:cNvSpPr txBox="1"/>
          <p:nvPr/>
        </p:nvSpPr>
        <p:spPr>
          <a:xfrm>
            <a:off x="1062487" y="1771132"/>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lang="en-US" sz="1600">
                <a:solidFill>
                  <a:srgbClr val="0D0D0D"/>
                </a:solidFill>
                <a:latin typeface="Times New Roman"/>
                <a:ea typeface="Times New Roman"/>
                <a:cs typeface="Times New Roman"/>
                <a:sym typeface="Times New Roman"/>
              </a:rPr>
              <a:t>Price as the Target Variable:</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150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Objective</a:t>
            </a:r>
            <a:r>
              <a:rPr lang="en-US" sz="1600">
                <a:solidFill>
                  <a:srgbClr val="0D0D0D"/>
                </a:solidFill>
                <a:latin typeface="Times New Roman"/>
                <a:ea typeface="Times New Roman"/>
                <a:cs typeface="Times New Roman"/>
                <a:sym typeface="Times New Roman"/>
              </a:rPr>
              <a:t>: Predict Airbnb listing prices to help hosts optimize pricing strategies.</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Data Processing</a:t>
            </a:r>
            <a:r>
              <a:rPr lang="en-US" sz="1600">
                <a:solidFill>
                  <a:srgbClr val="0D0D0D"/>
                </a:solidFill>
                <a:latin typeface="Times New Roman"/>
                <a:ea typeface="Times New Roman"/>
                <a:cs typeface="Times New Roman"/>
                <a:sym typeface="Times New Roman"/>
              </a:rPr>
              <a:t>: Removed missing values and selected relevant features impacting price.</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Models Used</a:t>
            </a:r>
            <a:r>
              <a:rPr lang="en-US" sz="1600">
                <a:solidFill>
                  <a:srgbClr val="0D0D0D"/>
                </a:solidFill>
                <a:latin typeface="Times New Roman"/>
                <a:ea typeface="Times New Roman"/>
                <a:cs typeface="Times New Roman"/>
                <a:sym typeface="Times New Roman"/>
              </a:rPr>
              <a:t>: Linear Regression, Decision Tree, Random Forest, and Gradient Boosting</a:t>
            </a:r>
            <a:r>
              <a:rPr lang="en-US" sz="1600">
                <a:solidFill>
                  <a:srgbClr val="0D0D0D"/>
                </a:solidFill>
                <a:latin typeface="Times New Roman"/>
                <a:ea typeface="Times New Roman"/>
                <a:cs typeface="Times New Roman"/>
                <a:sym typeface="Times New Roman"/>
              </a:rPr>
              <a:t>.</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Evaluation Metrics</a:t>
            </a:r>
            <a:r>
              <a:rPr lang="en-US" sz="1600">
                <a:solidFill>
                  <a:srgbClr val="0D0D0D"/>
                </a:solidFill>
                <a:latin typeface="Times New Roman"/>
                <a:ea typeface="Times New Roman"/>
                <a:cs typeface="Times New Roman"/>
                <a:sym typeface="Times New Roman"/>
              </a:rPr>
              <a:t>: MSE, MAE, and R² to determine model fit.</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Results</a:t>
            </a:r>
            <a:r>
              <a:rPr lang="en-US" sz="1600">
                <a:solidFill>
                  <a:srgbClr val="0D0D0D"/>
                </a:solidFill>
                <a:latin typeface="Times New Roman"/>
                <a:ea typeface="Times New Roman"/>
                <a:cs typeface="Times New Roman"/>
                <a:sym typeface="Times New Roman"/>
              </a:rPr>
              <a:t>:</a:t>
            </a:r>
            <a:endParaRPr sz="1600">
              <a:solidFill>
                <a:srgbClr val="0D0D0D"/>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0D0D0D"/>
              </a:buClr>
              <a:buSzPts val="1600"/>
              <a:buFont typeface="Times New Roman"/>
              <a:buChar char="●"/>
            </a:pPr>
            <a:r>
              <a:rPr lang="en-US" sz="1600">
                <a:solidFill>
                  <a:srgbClr val="0D0D0D"/>
                </a:solidFill>
                <a:latin typeface="Times New Roman"/>
                <a:ea typeface="Times New Roman"/>
                <a:cs typeface="Times New Roman"/>
                <a:sym typeface="Times New Roman"/>
              </a:rPr>
              <a:t>Gradient Boosting and Random Forest outperformed other models with the lowest MSE and highest R².</a:t>
            </a:r>
            <a:endParaRPr sz="1600">
              <a:solidFill>
                <a:srgbClr val="0D0D0D"/>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0D0D0D"/>
              </a:buClr>
              <a:buSzPts val="1600"/>
              <a:buFont typeface="Times New Roman"/>
              <a:buChar char="●"/>
            </a:pPr>
            <a:r>
              <a:rPr lang="en-US" sz="1600">
                <a:solidFill>
                  <a:srgbClr val="0D0D0D"/>
                </a:solidFill>
                <a:latin typeface="Times New Roman"/>
                <a:ea typeface="Times New Roman"/>
                <a:cs typeface="Times New Roman"/>
                <a:sym typeface="Times New Roman"/>
              </a:rPr>
              <a:t>Significant features influencing price included Accommodates and Bathrooms Count.</a:t>
            </a:r>
            <a:endParaRPr sz="1600">
              <a:solidFill>
                <a:srgbClr val="0D0D0D"/>
              </a:solidFill>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t/>
            </a:r>
            <a:endParaRPr sz="1600">
              <a:solidFill>
                <a:srgbClr val="0D0D0D"/>
              </a:solidFill>
              <a:latin typeface="Times New Roman"/>
              <a:ea typeface="Times New Roman"/>
              <a:cs typeface="Times New Roman"/>
              <a:sym typeface="Times New Roman"/>
            </a:endParaRPr>
          </a:p>
          <a:p>
            <a:pPr indent="0" lvl="0" marL="0" marR="0" rtl="0" algn="l">
              <a:lnSpc>
                <a:spcPct val="150000"/>
              </a:lnSpc>
              <a:spcBef>
                <a:spcPts val="1000"/>
              </a:spcBef>
              <a:spcAft>
                <a:spcPts val="0"/>
              </a:spcAft>
              <a:buClr>
                <a:schemeClr val="dk1"/>
              </a:buClr>
              <a:buSzPts val="2000"/>
              <a:buFont typeface="Arial"/>
              <a:buNone/>
            </a:pPr>
            <a:r>
              <a:t/>
            </a:r>
            <a:endParaRPr sz="1600">
              <a:solidFill>
                <a:srgbClr val="0D0D0D"/>
              </a:solidFill>
              <a:latin typeface="Times New Roman"/>
              <a:ea typeface="Times New Roman"/>
              <a:cs typeface="Times New Roman"/>
              <a:sym typeface="Times New Roman"/>
            </a:endParaRPr>
          </a:p>
        </p:txBody>
      </p:sp>
      <p:pic>
        <p:nvPicPr>
          <p:cNvPr id="199" name="Google Shape;199;g2cc1bedabae_0_0"/>
          <p:cNvPicPr preferRelativeResize="0"/>
          <p:nvPr/>
        </p:nvPicPr>
        <p:blipFill>
          <a:blip r:embed="rId3">
            <a:alphaModFix/>
          </a:blip>
          <a:stretch>
            <a:fillRect/>
          </a:stretch>
        </p:blipFill>
        <p:spPr>
          <a:xfrm>
            <a:off x="386975" y="4709225"/>
            <a:ext cx="5666288" cy="1325700"/>
          </a:xfrm>
          <a:prstGeom prst="rect">
            <a:avLst/>
          </a:prstGeom>
          <a:noFill/>
          <a:ln>
            <a:noFill/>
          </a:ln>
        </p:spPr>
      </p:pic>
      <p:pic>
        <p:nvPicPr>
          <p:cNvPr id="200" name="Google Shape;200;g2cc1bedabae_0_0"/>
          <p:cNvPicPr preferRelativeResize="0"/>
          <p:nvPr/>
        </p:nvPicPr>
        <p:blipFill>
          <a:blip r:embed="rId4">
            <a:alphaModFix/>
          </a:blip>
          <a:stretch>
            <a:fillRect/>
          </a:stretch>
        </p:blipFill>
        <p:spPr>
          <a:xfrm>
            <a:off x="6340500" y="4387804"/>
            <a:ext cx="3736483" cy="1968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204" name="Shape 204"/>
        <p:cNvGrpSpPr/>
        <p:nvPr/>
      </p:nvGrpSpPr>
      <p:grpSpPr>
        <a:xfrm>
          <a:off x="0" y="0"/>
          <a:ext cx="0" cy="0"/>
          <a:chOff x="0" y="0"/>
          <a:chExt cx="0" cy="0"/>
        </a:xfrm>
      </p:grpSpPr>
      <p:sp>
        <p:nvSpPr>
          <p:cNvPr id="205" name="Google Shape;205;g2cc1bedabae_0_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Predictive Modeling -</a:t>
            </a:r>
            <a:r>
              <a:rPr lang="en-US">
                <a:latin typeface="Times New Roman"/>
                <a:ea typeface="Times New Roman"/>
                <a:cs typeface="Times New Roman"/>
                <a:sym typeface="Times New Roman"/>
              </a:rPr>
              <a:t> Availability</a:t>
            </a:r>
            <a:endParaRPr>
              <a:latin typeface="Times New Roman"/>
              <a:ea typeface="Times New Roman"/>
              <a:cs typeface="Times New Roman"/>
              <a:sym typeface="Times New Roman"/>
            </a:endParaRPr>
          </a:p>
        </p:txBody>
      </p:sp>
      <p:sp>
        <p:nvSpPr>
          <p:cNvPr id="206" name="Google Shape;206;g2cc1bedabae_0_7"/>
          <p:cNvSpPr txBox="1"/>
          <p:nvPr>
            <p:ph idx="1" type="body"/>
          </p:nvPr>
        </p:nvSpPr>
        <p:spPr>
          <a:xfrm>
            <a:off x="838200" y="1427300"/>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000"/>
              <a:buNone/>
            </a:pPr>
            <a:r>
              <a:t/>
            </a:r>
            <a:endParaRPr sz="2000"/>
          </a:p>
          <a:p>
            <a:pPr indent="0" lvl="0" marL="0" rtl="0" algn="l">
              <a:lnSpc>
                <a:spcPct val="150000"/>
              </a:lnSpc>
              <a:spcBef>
                <a:spcPts val="1000"/>
              </a:spcBef>
              <a:spcAft>
                <a:spcPts val="1600"/>
              </a:spcAft>
              <a:buClr>
                <a:schemeClr val="dk1"/>
              </a:buClr>
              <a:buSzPts val="2000"/>
              <a:buNone/>
            </a:pPr>
            <a:r>
              <a:t/>
            </a:r>
            <a:endParaRPr sz="2000"/>
          </a:p>
        </p:txBody>
      </p:sp>
      <p:sp>
        <p:nvSpPr>
          <p:cNvPr id="207" name="Google Shape;207;g2cc1bedabae_0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208" name="Google Shape;208;g2cc1bedabae_0_7"/>
          <p:cNvSpPr txBox="1"/>
          <p:nvPr/>
        </p:nvSpPr>
        <p:spPr>
          <a:xfrm>
            <a:off x="838212" y="1427307"/>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Clr>
                <a:schemeClr val="dk1"/>
              </a:buClr>
              <a:buSzPts val="1100"/>
              <a:buFont typeface="Arial"/>
              <a:buNone/>
            </a:pPr>
            <a:r>
              <a:rPr lang="en-US" sz="1600">
                <a:solidFill>
                  <a:srgbClr val="0D0D0D"/>
                </a:solidFill>
                <a:latin typeface="Times New Roman"/>
                <a:ea typeface="Times New Roman"/>
                <a:cs typeface="Times New Roman"/>
                <a:sym typeface="Times New Roman"/>
              </a:rPr>
              <a:t>Availability </a:t>
            </a:r>
            <a:r>
              <a:rPr lang="en-US" sz="1600">
                <a:solidFill>
                  <a:srgbClr val="0D0D0D"/>
                </a:solidFill>
                <a:latin typeface="Times New Roman"/>
                <a:ea typeface="Times New Roman"/>
                <a:cs typeface="Times New Roman"/>
                <a:sym typeface="Times New Roman"/>
              </a:rPr>
              <a:t>as the Target Variable: (Month, Two month, and Year)</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150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Objective</a:t>
            </a:r>
            <a:r>
              <a:rPr lang="en-US" sz="1600">
                <a:solidFill>
                  <a:srgbClr val="0D0D0D"/>
                </a:solidFill>
                <a:latin typeface="Times New Roman"/>
                <a:ea typeface="Times New Roman"/>
                <a:cs typeface="Times New Roman"/>
                <a:sym typeface="Times New Roman"/>
              </a:rPr>
              <a:t>: </a:t>
            </a:r>
            <a:r>
              <a:rPr lang="en-US" sz="1600">
                <a:solidFill>
                  <a:srgbClr val="0D0D0D"/>
                </a:solidFill>
                <a:latin typeface="Times New Roman"/>
                <a:ea typeface="Times New Roman"/>
                <a:cs typeface="Times New Roman"/>
                <a:sym typeface="Times New Roman"/>
              </a:rPr>
              <a:t>Predict availability to enhance listing visibility and maximize booking potential on Airbnb.</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Data Processing</a:t>
            </a:r>
            <a:r>
              <a:rPr lang="en-US" sz="1600">
                <a:solidFill>
                  <a:srgbClr val="0D0D0D"/>
                </a:solidFill>
                <a:latin typeface="Times New Roman"/>
                <a:ea typeface="Times New Roman"/>
                <a:cs typeface="Times New Roman"/>
                <a:sym typeface="Times New Roman"/>
              </a:rPr>
              <a:t>: Removed missing values and selected relevant features impacting Availability. </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Models Used</a:t>
            </a:r>
            <a:r>
              <a:rPr lang="en-US" sz="1600">
                <a:solidFill>
                  <a:srgbClr val="0D0D0D"/>
                </a:solidFill>
                <a:latin typeface="Times New Roman"/>
                <a:ea typeface="Times New Roman"/>
                <a:cs typeface="Times New Roman"/>
                <a:sym typeface="Times New Roman"/>
              </a:rPr>
              <a:t>: Linear Regression, Decision Tree, Random Forest, Gradient Boosting, and SVM.</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Evaluation Metrics</a:t>
            </a:r>
            <a:r>
              <a:rPr lang="en-US" sz="1600">
                <a:solidFill>
                  <a:srgbClr val="0D0D0D"/>
                </a:solidFill>
                <a:latin typeface="Times New Roman"/>
                <a:ea typeface="Times New Roman"/>
                <a:cs typeface="Times New Roman"/>
                <a:sym typeface="Times New Roman"/>
              </a:rPr>
              <a:t>: MSE, MAE, and R² to determine model fit.</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Results</a:t>
            </a:r>
            <a:r>
              <a:rPr lang="en-US" sz="1600">
                <a:solidFill>
                  <a:srgbClr val="0D0D0D"/>
                </a:solidFill>
                <a:latin typeface="Times New Roman"/>
                <a:ea typeface="Times New Roman"/>
                <a:cs typeface="Times New Roman"/>
                <a:sym typeface="Times New Roman"/>
              </a:rPr>
              <a:t>:</a:t>
            </a:r>
            <a:endParaRPr sz="1600">
              <a:solidFill>
                <a:srgbClr val="0D0D0D"/>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0D0D0D"/>
              </a:buClr>
              <a:buSzPts val="1600"/>
              <a:buFont typeface="Times New Roman"/>
              <a:buChar char="●"/>
            </a:pPr>
            <a:r>
              <a:rPr lang="en-US" sz="1600">
                <a:solidFill>
                  <a:srgbClr val="0D0D0D"/>
                </a:solidFill>
                <a:latin typeface="Times New Roman"/>
                <a:ea typeface="Times New Roman"/>
                <a:cs typeface="Times New Roman"/>
                <a:sym typeface="Times New Roman"/>
              </a:rPr>
              <a:t>Gradient Boosting and Random Forest better with the lowest MSE, MAE,  and highest R².</a:t>
            </a:r>
            <a:endParaRPr sz="1600">
              <a:solidFill>
                <a:srgbClr val="0D0D0D"/>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0D0D0D"/>
              </a:buClr>
              <a:buSzPts val="1600"/>
              <a:buFont typeface="Times New Roman"/>
              <a:buChar char="●"/>
            </a:pPr>
            <a:r>
              <a:rPr lang="en-US" sz="1600">
                <a:solidFill>
                  <a:srgbClr val="0D0D0D"/>
                </a:solidFill>
                <a:latin typeface="Times New Roman"/>
                <a:ea typeface="Times New Roman"/>
                <a:cs typeface="Times New Roman"/>
                <a:sym typeface="Times New Roman"/>
              </a:rPr>
              <a:t>Important features for Month availability included Min Nights and Price.</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Final Insights</a:t>
            </a:r>
            <a:r>
              <a:rPr lang="en-US" sz="1600">
                <a:solidFill>
                  <a:srgbClr val="0D0D0D"/>
                </a:solidFill>
                <a:latin typeface="Times New Roman"/>
                <a:ea typeface="Times New Roman"/>
                <a:cs typeface="Times New Roman"/>
                <a:sym typeface="Times New Roman"/>
              </a:rPr>
              <a:t>: More Number of Nights available and Price leads to increase in booking.</a:t>
            </a:r>
            <a:endParaRPr sz="1600">
              <a:solidFill>
                <a:srgbClr val="0D0D0D"/>
              </a:solidFill>
              <a:latin typeface="Times New Roman"/>
              <a:ea typeface="Times New Roman"/>
              <a:cs typeface="Times New Roman"/>
              <a:sym typeface="Times New Roman"/>
            </a:endParaRPr>
          </a:p>
          <a:p>
            <a:pPr indent="0" lvl="0" marL="0" marR="0" rtl="0" algn="l">
              <a:lnSpc>
                <a:spcPct val="150000"/>
              </a:lnSpc>
              <a:spcBef>
                <a:spcPts val="1000"/>
              </a:spcBef>
              <a:spcAft>
                <a:spcPts val="0"/>
              </a:spcAft>
              <a:buClr>
                <a:schemeClr val="dk1"/>
              </a:buClr>
              <a:buSzPts val="2000"/>
              <a:buFont typeface="Arial"/>
              <a:buNone/>
            </a:pPr>
            <a:r>
              <a:t/>
            </a:r>
            <a:endParaRPr sz="1600">
              <a:solidFill>
                <a:srgbClr val="0D0D0D"/>
              </a:solidFill>
              <a:latin typeface="Times New Roman"/>
              <a:ea typeface="Times New Roman"/>
              <a:cs typeface="Times New Roman"/>
              <a:sym typeface="Times New Roman"/>
            </a:endParaRPr>
          </a:p>
        </p:txBody>
      </p:sp>
      <p:pic>
        <p:nvPicPr>
          <p:cNvPr id="209" name="Google Shape;209;g2cc1bedabae_0_7"/>
          <p:cNvPicPr preferRelativeResize="0"/>
          <p:nvPr/>
        </p:nvPicPr>
        <p:blipFill>
          <a:blip r:embed="rId3">
            <a:alphaModFix/>
          </a:blip>
          <a:stretch>
            <a:fillRect/>
          </a:stretch>
        </p:blipFill>
        <p:spPr>
          <a:xfrm>
            <a:off x="97700" y="4648800"/>
            <a:ext cx="5657501" cy="1325700"/>
          </a:xfrm>
          <a:prstGeom prst="rect">
            <a:avLst/>
          </a:prstGeom>
          <a:noFill/>
          <a:ln>
            <a:noFill/>
          </a:ln>
        </p:spPr>
      </p:pic>
      <p:pic>
        <p:nvPicPr>
          <p:cNvPr id="210" name="Google Shape;210;g2cc1bedabae_0_7"/>
          <p:cNvPicPr preferRelativeResize="0"/>
          <p:nvPr/>
        </p:nvPicPr>
        <p:blipFill>
          <a:blip r:embed="rId4">
            <a:alphaModFix/>
          </a:blip>
          <a:stretch>
            <a:fillRect/>
          </a:stretch>
        </p:blipFill>
        <p:spPr>
          <a:xfrm>
            <a:off x="6085808" y="4209988"/>
            <a:ext cx="4832442" cy="2203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00" scaled="0"/>
        </a:gradFill>
      </p:bgPr>
    </p:bg>
    <p:spTree>
      <p:nvGrpSpPr>
        <p:cNvPr id="214" name="Shape 214"/>
        <p:cNvGrpSpPr/>
        <p:nvPr/>
      </p:nvGrpSpPr>
      <p:grpSpPr>
        <a:xfrm>
          <a:off x="0" y="0"/>
          <a:ext cx="0" cy="0"/>
          <a:chOff x="0" y="0"/>
          <a:chExt cx="0" cy="0"/>
        </a:xfrm>
      </p:grpSpPr>
      <p:sp>
        <p:nvSpPr>
          <p:cNvPr id="215" name="Google Shape;21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Predictive Modeling</a:t>
            </a:r>
            <a:r>
              <a:rPr lang="en-US">
                <a:latin typeface="Times New Roman"/>
                <a:ea typeface="Times New Roman"/>
                <a:cs typeface="Times New Roman"/>
                <a:sym typeface="Times New Roman"/>
              </a:rPr>
              <a:t> - Review Rating</a:t>
            </a:r>
            <a:endParaRPr>
              <a:latin typeface="Times New Roman"/>
              <a:ea typeface="Times New Roman"/>
              <a:cs typeface="Times New Roman"/>
              <a:sym typeface="Times New Roman"/>
            </a:endParaRPr>
          </a:p>
        </p:txBody>
      </p:sp>
      <p:sp>
        <p:nvSpPr>
          <p:cNvPr id="216" name="Google Shape;216;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Clr>
                <a:schemeClr val="dk1"/>
              </a:buClr>
              <a:buSzPts val="2000"/>
              <a:buNone/>
            </a:pPr>
            <a:r>
              <a:t/>
            </a:r>
            <a:endParaRPr sz="2000"/>
          </a:p>
          <a:p>
            <a:pPr indent="0" lvl="0" marL="0" rtl="0" algn="l">
              <a:lnSpc>
                <a:spcPct val="150000"/>
              </a:lnSpc>
              <a:spcBef>
                <a:spcPts val="1000"/>
              </a:spcBef>
              <a:spcAft>
                <a:spcPts val="1600"/>
              </a:spcAft>
              <a:buClr>
                <a:schemeClr val="dk1"/>
              </a:buClr>
              <a:buSzPts val="2000"/>
              <a:buNone/>
            </a:pPr>
            <a:r>
              <a:t/>
            </a:r>
            <a:endParaRPr sz="2000"/>
          </a:p>
        </p:txBody>
      </p:sp>
      <p:sp>
        <p:nvSpPr>
          <p:cNvPr id="217" name="Google Shape;217;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218" name="Google Shape;218;p7"/>
          <p:cNvSpPr txBox="1"/>
          <p:nvPr/>
        </p:nvSpPr>
        <p:spPr>
          <a:xfrm>
            <a:off x="942300" y="1114875"/>
            <a:ext cx="10307400" cy="4033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t/>
            </a:r>
            <a:endParaRPr b="1" sz="1600">
              <a:solidFill>
                <a:srgbClr val="0D0D0D"/>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US" sz="1600">
                <a:solidFill>
                  <a:srgbClr val="0D0D0D"/>
                </a:solidFill>
                <a:latin typeface="Times New Roman"/>
                <a:ea typeface="Times New Roman"/>
                <a:cs typeface="Times New Roman"/>
                <a:sym typeface="Times New Roman"/>
              </a:rPr>
              <a:t>Review Score Rating as the Target Variable:</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150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Objective</a:t>
            </a:r>
            <a:r>
              <a:rPr lang="en-US" sz="1600">
                <a:solidFill>
                  <a:srgbClr val="0D0D0D"/>
                </a:solidFill>
                <a:latin typeface="Times New Roman"/>
                <a:ea typeface="Times New Roman"/>
                <a:cs typeface="Times New Roman"/>
                <a:sym typeface="Times New Roman"/>
              </a:rPr>
              <a:t>: Understand factors that predict guest satisfaction using Airbnb review scores.</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Data Preparation</a:t>
            </a:r>
            <a:r>
              <a:rPr lang="en-US" sz="1600">
                <a:solidFill>
                  <a:srgbClr val="0D0D0D"/>
                </a:solidFill>
                <a:latin typeface="Times New Roman"/>
                <a:ea typeface="Times New Roman"/>
                <a:cs typeface="Times New Roman"/>
                <a:sym typeface="Times New Roman"/>
              </a:rPr>
              <a:t>: Focus on features like host responsiveness, property specifics, and operational metrics.</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Models Employed</a:t>
            </a:r>
            <a:r>
              <a:rPr lang="en-US" sz="1600">
                <a:solidFill>
                  <a:srgbClr val="0D0D0D"/>
                </a:solidFill>
                <a:latin typeface="Times New Roman"/>
                <a:ea typeface="Times New Roman"/>
                <a:cs typeface="Times New Roman"/>
                <a:sym typeface="Times New Roman"/>
              </a:rPr>
              <a:t>: Linear Regression, Decision Tree, Random Forest, Gradient Boosting, and SVM.</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Training &amp; Testing Split</a:t>
            </a:r>
            <a:r>
              <a:rPr lang="en-US" sz="1600">
                <a:solidFill>
                  <a:srgbClr val="0D0D0D"/>
                </a:solidFill>
                <a:latin typeface="Times New Roman"/>
                <a:ea typeface="Times New Roman"/>
                <a:cs typeface="Times New Roman"/>
                <a:sym typeface="Times New Roman"/>
              </a:rPr>
              <a:t>: 80/20 with the training set containing 11,452 entries and the test set containing 2,863 entries.</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Model Evaluation</a:t>
            </a:r>
            <a:r>
              <a:rPr lang="en-US" sz="1600">
                <a:solidFill>
                  <a:srgbClr val="0D0D0D"/>
                </a:solidFill>
                <a:latin typeface="Times New Roman"/>
                <a:ea typeface="Times New Roman"/>
                <a:cs typeface="Times New Roman"/>
                <a:sym typeface="Times New Roman"/>
              </a:rPr>
              <a:t>: Metrics included MSE, MAE, and R² scores.</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Results</a:t>
            </a:r>
            <a:r>
              <a:rPr lang="en-US" sz="1600">
                <a:solidFill>
                  <a:srgbClr val="0D0D0D"/>
                </a:solidFill>
                <a:latin typeface="Times New Roman"/>
                <a:ea typeface="Times New Roman"/>
                <a:cs typeface="Times New Roman"/>
                <a:sym typeface="Times New Roman"/>
              </a:rPr>
              <a:t>:</a:t>
            </a:r>
            <a:endParaRPr sz="1600">
              <a:solidFill>
                <a:srgbClr val="0D0D0D"/>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0D0D0D"/>
              </a:buClr>
              <a:buSzPts val="1600"/>
              <a:buFont typeface="Times New Roman"/>
              <a:buChar char="●"/>
            </a:pPr>
            <a:r>
              <a:rPr lang="en-US" sz="1600">
                <a:solidFill>
                  <a:srgbClr val="0D0D0D"/>
                </a:solidFill>
                <a:latin typeface="Times New Roman"/>
                <a:ea typeface="Times New Roman"/>
                <a:cs typeface="Times New Roman"/>
                <a:sym typeface="Times New Roman"/>
              </a:rPr>
              <a:t>Linear Regression and Gradient Boosting performed best with the lowest MSE and MAE.</a:t>
            </a:r>
            <a:endParaRPr sz="1600">
              <a:solidFill>
                <a:srgbClr val="0D0D0D"/>
              </a:solidFill>
              <a:latin typeface="Times New Roman"/>
              <a:ea typeface="Times New Roman"/>
              <a:cs typeface="Times New Roman"/>
              <a:sym typeface="Times New Roman"/>
            </a:endParaRPr>
          </a:p>
          <a:p>
            <a:pPr indent="-330200" lvl="1" marL="914400" rtl="0" algn="l">
              <a:lnSpc>
                <a:spcPct val="115000"/>
              </a:lnSpc>
              <a:spcBef>
                <a:spcPts val="0"/>
              </a:spcBef>
              <a:spcAft>
                <a:spcPts val="0"/>
              </a:spcAft>
              <a:buClr>
                <a:srgbClr val="0D0D0D"/>
              </a:buClr>
              <a:buSzPts val="1600"/>
              <a:buFont typeface="Times New Roman"/>
              <a:buChar char="●"/>
            </a:pPr>
            <a:r>
              <a:rPr lang="en-US" sz="1600">
                <a:solidFill>
                  <a:srgbClr val="0D0D0D"/>
                </a:solidFill>
                <a:latin typeface="Times New Roman"/>
                <a:ea typeface="Times New Roman"/>
                <a:cs typeface="Times New Roman"/>
                <a:sym typeface="Times New Roman"/>
              </a:rPr>
              <a:t>Key predictors were Communication Score, Check-in Score, and Location Score.</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Standardization &amp; Normalization</a:t>
            </a:r>
            <a:r>
              <a:rPr lang="en-US" sz="1600">
                <a:solidFill>
                  <a:srgbClr val="0D0D0D"/>
                </a:solidFill>
                <a:latin typeface="Times New Roman"/>
                <a:ea typeface="Times New Roman"/>
                <a:cs typeface="Times New Roman"/>
                <a:sym typeface="Times New Roman"/>
              </a:rPr>
              <a:t>: Techniques were applied to normalize data for model training.</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Residual Analysis</a:t>
            </a:r>
            <a:r>
              <a:rPr lang="en-US" sz="1600">
                <a:solidFill>
                  <a:srgbClr val="0D0D0D"/>
                </a:solidFill>
                <a:latin typeface="Times New Roman"/>
                <a:ea typeface="Times New Roman"/>
                <a:cs typeface="Times New Roman"/>
                <a:sym typeface="Times New Roman"/>
              </a:rPr>
              <a:t>: No evident patterns, suggesting models were well-fitted.</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Conclusions</a:t>
            </a:r>
            <a:r>
              <a:rPr lang="en-US" sz="1600">
                <a:solidFill>
                  <a:srgbClr val="0D0D0D"/>
                </a:solidFill>
                <a:latin typeface="Times New Roman"/>
                <a:ea typeface="Times New Roman"/>
                <a:cs typeface="Times New Roman"/>
                <a:sym typeface="Times New Roman"/>
              </a:rPr>
              <a:t>: Analysis highlights the importance of communication and location in enhancing guest experience.</a:t>
            </a:r>
            <a:endParaRPr sz="1600">
              <a:solidFill>
                <a:srgbClr val="0D0D0D"/>
              </a:solidFill>
              <a:latin typeface="Times New Roman"/>
              <a:ea typeface="Times New Roman"/>
              <a:cs typeface="Times New Roman"/>
              <a:sym typeface="Times New Roman"/>
            </a:endParaRPr>
          </a:p>
          <a:p>
            <a:pPr indent="0" lvl="0" marL="0" marR="0" rtl="0" algn="l">
              <a:lnSpc>
                <a:spcPct val="150000"/>
              </a:lnSpc>
              <a:spcBef>
                <a:spcPts val="1500"/>
              </a:spcBef>
              <a:spcAft>
                <a:spcPts val="0"/>
              </a:spcAft>
              <a:buClr>
                <a:schemeClr val="dk1"/>
              </a:buClr>
              <a:buSzPts val="2000"/>
              <a:buFont typeface="Arial"/>
              <a:buNone/>
            </a:pPr>
            <a:r>
              <a:t/>
            </a:r>
            <a:endParaRPr b="1" sz="1600">
              <a:solidFill>
                <a:srgbClr val="0D0D0D"/>
              </a:solidFill>
              <a:latin typeface="Times New Roman"/>
              <a:ea typeface="Times New Roman"/>
              <a:cs typeface="Times New Roman"/>
              <a:sym typeface="Times New Roman"/>
            </a:endParaRPr>
          </a:p>
        </p:txBody>
      </p:sp>
      <p:pic>
        <p:nvPicPr>
          <p:cNvPr id="219" name="Google Shape;219;p7"/>
          <p:cNvPicPr preferRelativeResize="0"/>
          <p:nvPr/>
        </p:nvPicPr>
        <p:blipFill>
          <a:blip r:embed="rId3">
            <a:alphaModFix/>
          </a:blip>
          <a:stretch>
            <a:fillRect/>
          </a:stretch>
        </p:blipFill>
        <p:spPr>
          <a:xfrm>
            <a:off x="942300" y="5395900"/>
            <a:ext cx="5521660" cy="1325575"/>
          </a:xfrm>
          <a:prstGeom prst="rect">
            <a:avLst/>
          </a:prstGeom>
          <a:noFill/>
          <a:ln>
            <a:noFill/>
          </a:ln>
        </p:spPr>
      </p:pic>
      <p:pic>
        <p:nvPicPr>
          <p:cNvPr id="220" name="Google Shape;220;p7"/>
          <p:cNvPicPr preferRelativeResize="0"/>
          <p:nvPr/>
        </p:nvPicPr>
        <p:blipFill>
          <a:blip r:embed="rId4">
            <a:alphaModFix/>
          </a:blip>
          <a:stretch>
            <a:fillRect/>
          </a:stretch>
        </p:blipFill>
        <p:spPr>
          <a:xfrm>
            <a:off x="7386132" y="5327625"/>
            <a:ext cx="2612342" cy="1462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00" scaled="0"/>
        </a:gradFill>
      </p:bgPr>
    </p:bg>
    <p:spTree>
      <p:nvGrpSpPr>
        <p:cNvPr id="224" name="Shape 224"/>
        <p:cNvGrpSpPr/>
        <p:nvPr/>
      </p:nvGrpSpPr>
      <p:grpSpPr>
        <a:xfrm>
          <a:off x="0" y="0"/>
          <a:ext cx="0" cy="0"/>
          <a:chOff x="0" y="0"/>
          <a:chExt cx="0" cy="0"/>
        </a:xfrm>
      </p:grpSpPr>
      <p:sp>
        <p:nvSpPr>
          <p:cNvPr id="225" name="Google Shape;225;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Findings</a:t>
            </a:r>
            <a:endParaRPr>
              <a:latin typeface="Times New Roman"/>
              <a:ea typeface="Times New Roman"/>
              <a:cs typeface="Times New Roman"/>
              <a:sym typeface="Times New Roman"/>
            </a:endParaRPr>
          </a:p>
        </p:txBody>
      </p:sp>
      <p:sp>
        <p:nvSpPr>
          <p:cNvPr id="226" name="Google Shape;226;p8"/>
          <p:cNvSpPr txBox="1"/>
          <p:nvPr>
            <p:ph idx="1" type="body"/>
          </p:nvPr>
        </p:nvSpPr>
        <p:spPr>
          <a:xfrm>
            <a:off x="838200" y="1396650"/>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Geographic Location</a:t>
            </a:r>
            <a:r>
              <a:rPr lang="en-US" sz="2000">
                <a:solidFill>
                  <a:srgbClr val="0D0D0D"/>
                </a:solidFill>
                <a:latin typeface="Times New Roman"/>
                <a:ea typeface="Times New Roman"/>
                <a:cs typeface="Times New Roman"/>
                <a:sym typeface="Times New Roman"/>
              </a:rPr>
              <a:t>: Central locations like Manhattan achieve higher prices—emphasizing the real estate principle of "location, location, location."</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Number of Bedrooms</a:t>
            </a:r>
            <a:r>
              <a:rPr lang="en-US" sz="2000">
                <a:solidFill>
                  <a:srgbClr val="0D0D0D"/>
                </a:solidFill>
                <a:latin typeface="Times New Roman"/>
                <a:ea typeface="Times New Roman"/>
                <a:cs typeface="Times New Roman"/>
                <a:sym typeface="Times New Roman"/>
              </a:rPr>
              <a:t>: Direct correlation between the number of bedrooms and price, underscoring the value of space.</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Amenities</a:t>
            </a:r>
            <a:r>
              <a:rPr lang="en-US" sz="2000">
                <a:solidFill>
                  <a:srgbClr val="0D0D0D"/>
                </a:solidFill>
                <a:latin typeface="Times New Roman"/>
                <a:ea typeface="Times New Roman"/>
                <a:cs typeface="Times New Roman"/>
                <a:sym typeface="Times New Roman"/>
              </a:rPr>
              <a:t>: Well-equipped listings command premium rates, reflecting guest preferences for comfort and convenience.</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Host Reputation</a:t>
            </a:r>
            <a:r>
              <a:rPr lang="en-US" sz="2000">
                <a:solidFill>
                  <a:srgbClr val="0D0D0D"/>
                </a:solidFill>
                <a:latin typeface="Times New Roman"/>
                <a:ea typeface="Times New Roman"/>
                <a:cs typeface="Times New Roman"/>
                <a:sym typeface="Times New Roman"/>
              </a:rPr>
              <a:t>: Higher ratings in cleanliness and communication enable hosts to price higher, highlighting service </a:t>
            </a:r>
            <a:r>
              <a:rPr lang="en-US" sz="2000">
                <a:solidFill>
                  <a:srgbClr val="0D0D0D"/>
                </a:solidFill>
                <a:latin typeface="Times New Roman"/>
                <a:ea typeface="Times New Roman"/>
                <a:cs typeface="Times New Roman"/>
                <a:sym typeface="Times New Roman"/>
              </a:rPr>
              <a:t>quality</a:t>
            </a:r>
            <a:r>
              <a:rPr lang="en-US" sz="2000">
                <a:solidFill>
                  <a:srgbClr val="0D0D0D"/>
                </a:solidFill>
                <a:latin typeface="Times New Roman"/>
                <a:ea typeface="Times New Roman"/>
                <a:cs typeface="Times New Roman"/>
                <a:sym typeface="Times New Roman"/>
              </a:rPr>
              <a:t> importance.</a:t>
            </a:r>
            <a:endParaRPr sz="2000">
              <a:solidFill>
                <a:srgbClr val="0D0D0D"/>
              </a:solidFill>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rPr b="1" lang="en-US" sz="2000">
                <a:solidFill>
                  <a:srgbClr val="0D0D0D"/>
                </a:solidFill>
                <a:latin typeface="Times New Roman"/>
                <a:ea typeface="Times New Roman"/>
                <a:cs typeface="Times New Roman"/>
                <a:sym typeface="Times New Roman"/>
              </a:rPr>
              <a:t>Modeling Insights</a:t>
            </a:r>
            <a:r>
              <a:rPr lang="en-US" sz="2000">
                <a:solidFill>
                  <a:srgbClr val="0D0D0D"/>
                </a:solidFill>
                <a:latin typeface="Times New Roman"/>
                <a:ea typeface="Times New Roman"/>
                <a:cs typeface="Times New Roman"/>
                <a:sym typeface="Times New Roman"/>
              </a:rPr>
              <a:t>:</a:t>
            </a:r>
            <a:endParaRPr sz="2000">
              <a:solidFill>
                <a:srgbClr val="0D0D0D"/>
              </a:solidFill>
              <a:latin typeface="Times New Roman"/>
              <a:ea typeface="Times New Roman"/>
              <a:cs typeface="Times New Roman"/>
              <a:sym typeface="Times New Roman"/>
            </a:endParaRPr>
          </a:p>
          <a:p>
            <a:pPr indent="-355600" lvl="1" marL="914400" rtl="0" algn="l">
              <a:lnSpc>
                <a:spcPct val="115000"/>
              </a:lnSpc>
              <a:spcBef>
                <a:spcPts val="150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Dynamic Market Response</a:t>
            </a:r>
            <a:r>
              <a:rPr lang="en-US" sz="2000">
                <a:solidFill>
                  <a:srgbClr val="0D0D0D"/>
                </a:solidFill>
                <a:latin typeface="Times New Roman"/>
                <a:ea typeface="Times New Roman"/>
                <a:cs typeface="Times New Roman"/>
                <a:sym typeface="Times New Roman"/>
              </a:rPr>
              <a:t>: Listings adjust prices in response to demand changes due to seasonal variations and local events.</a:t>
            </a:r>
            <a:endParaRPr sz="2000">
              <a:solidFill>
                <a:srgbClr val="0D0D0D"/>
              </a:solidFill>
              <a:latin typeface="Times New Roman"/>
              <a:ea typeface="Times New Roman"/>
              <a:cs typeface="Times New Roman"/>
              <a:sym typeface="Times New Roman"/>
            </a:endParaRPr>
          </a:p>
          <a:p>
            <a:pPr indent="-355600" lvl="1" marL="9144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Market Saturation Effects</a:t>
            </a:r>
            <a:r>
              <a:rPr lang="en-US" sz="2000">
                <a:solidFill>
                  <a:srgbClr val="0D0D0D"/>
                </a:solidFill>
                <a:latin typeface="Times New Roman"/>
                <a:ea typeface="Times New Roman"/>
                <a:cs typeface="Times New Roman"/>
                <a:sym typeface="Times New Roman"/>
              </a:rPr>
              <a:t>: High concentration of one-bedroom apartments leads to competitive pricing, necessitating differentiation in the market.</a:t>
            </a:r>
            <a:endParaRPr sz="2000">
              <a:solidFill>
                <a:srgbClr val="0D0D0D"/>
              </a:solidFill>
              <a:latin typeface="Times New Roman"/>
              <a:ea typeface="Times New Roman"/>
              <a:cs typeface="Times New Roman"/>
              <a:sym typeface="Times New Roman"/>
            </a:endParaRPr>
          </a:p>
          <a:p>
            <a:pPr indent="0" lvl="0" marL="0" rtl="0" algn="l">
              <a:lnSpc>
                <a:spcPct val="150000"/>
              </a:lnSpc>
              <a:spcBef>
                <a:spcPts val="1500"/>
              </a:spcBef>
              <a:spcAft>
                <a:spcPts val="0"/>
              </a:spcAft>
              <a:buClr>
                <a:schemeClr val="dk1"/>
              </a:buClr>
              <a:buSzPts val="2000"/>
              <a:buNone/>
            </a:pPr>
            <a:r>
              <a:t/>
            </a:r>
            <a:endParaRPr sz="2000">
              <a:latin typeface="Times New Roman"/>
              <a:ea typeface="Times New Roman"/>
              <a:cs typeface="Times New Roman"/>
              <a:sym typeface="Times New Roman"/>
            </a:endParaRPr>
          </a:p>
          <a:p>
            <a:pPr indent="0" lvl="0" marL="0" rtl="0" algn="l">
              <a:lnSpc>
                <a:spcPct val="150000"/>
              </a:lnSpc>
              <a:spcBef>
                <a:spcPts val="1000"/>
              </a:spcBef>
              <a:spcAft>
                <a:spcPts val="1600"/>
              </a:spcAft>
              <a:buClr>
                <a:schemeClr val="dk1"/>
              </a:buClr>
              <a:buSzPts val="2000"/>
              <a:buNone/>
            </a:pPr>
            <a:r>
              <a:t/>
            </a:r>
            <a:endParaRPr sz="2000">
              <a:latin typeface="Times New Roman"/>
              <a:ea typeface="Times New Roman"/>
              <a:cs typeface="Times New Roman"/>
              <a:sym typeface="Times New Roman"/>
            </a:endParaRPr>
          </a:p>
        </p:txBody>
      </p:sp>
      <p:sp>
        <p:nvSpPr>
          <p:cNvPr id="227" name="Google Shape;22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231" name="Shape 231"/>
        <p:cNvGrpSpPr/>
        <p:nvPr/>
      </p:nvGrpSpPr>
      <p:grpSpPr>
        <a:xfrm>
          <a:off x="0" y="0"/>
          <a:ext cx="0" cy="0"/>
          <a:chOff x="0" y="0"/>
          <a:chExt cx="0" cy="0"/>
        </a:xfrm>
      </p:grpSpPr>
      <p:sp>
        <p:nvSpPr>
          <p:cNvPr id="232" name="Google Shape;232;g2cc1bedabae_0_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Stakeholder Responses</a:t>
            </a:r>
            <a:endParaRPr>
              <a:latin typeface="Times New Roman"/>
              <a:ea typeface="Times New Roman"/>
              <a:cs typeface="Times New Roman"/>
              <a:sym typeface="Times New Roman"/>
            </a:endParaRPr>
          </a:p>
        </p:txBody>
      </p:sp>
      <p:sp>
        <p:nvSpPr>
          <p:cNvPr id="233" name="Google Shape;233;g2cc1bedabae_0_2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2000"/>
              <a:buNone/>
            </a:pPr>
            <a:r>
              <a:rPr lang="en-US" sz="1900">
                <a:solidFill>
                  <a:schemeClr val="dk1"/>
                </a:solidFill>
                <a:latin typeface="Times New Roman"/>
                <a:ea typeface="Times New Roman"/>
                <a:cs typeface="Times New Roman"/>
                <a:sym typeface="Times New Roman"/>
              </a:rPr>
              <a:t>What do our stakeholders report?</a:t>
            </a:r>
            <a:endParaRPr sz="19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rPr lang="en-US" sz="1900">
                <a:solidFill>
                  <a:schemeClr val="dk1"/>
                </a:solidFill>
                <a:latin typeface="Times New Roman"/>
                <a:ea typeface="Times New Roman"/>
                <a:cs typeface="Times New Roman"/>
                <a:sym typeface="Times New Roman"/>
              </a:rPr>
              <a:t>Q: </a:t>
            </a:r>
            <a:r>
              <a:rPr lang="en-US" sz="1900">
                <a:solidFill>
                  <a:schemeClr val="dk1"/>
                </a:solidFill>
                <a:latin typeface="Times New Roman"/>
                <a:ea typeface="Times New Roman"/>
                <a:cs typeface="Times New Roman"/>
                <a:sym typeface="Times New Roman"/>
              </a:rPr>
              <a:t>What drives interest in booking your airbnb? </a:t>
            </a:r>
            <a:endParaRPr sz="1900">
              <a:solidFill>
                <a:schemeClr val="dk1"/>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None/>
            </a:pPr>
            <a:r>
              <a:rPr b="1" lang="en-US" sz="1900">
                <a:solidFill>
                  <a:srgbClr val="222222"/>
                </a:solidFill>
                <a:latin typeface="Times New Roman"/>
                <a:ea typeface="Times New Roman"/>
                <a:cs typeface="Times New Roman"/>
                <a:sym typeface="Times New Roman"/>
              </a:rPr>
              <a:t>A: The exclusive location.</a:t>
            </a:r>
            <a:endParaRPr sz="1900">
              <a:solidFill>
                <a:srgbClr val="222222"/>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lang="en-US" sz="1900">
                <a:solidFill>
                  <a:srgbClr val="222222"/>
                </a:solidFill>
                <a:latin typeface="Times New Roman"/>
                <a:ea typeface="Times New Roman"/>
                <a:cs typeface="Times New Roman"/>
                <a:sym typeface="Times New Roman"/>
              </a:rPr>
              <a:t>Q: What factors about your airbnb makes it attractive to the market? </a:t>
            </a:r>
            <a:endParaRPr sz="1900">
              <a:solidFill>
                <a:srgbClr val="222222"/>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b="1" lang="en-US" sz="1900">
                <a:solidFill>
                  <a:srgbClr val="222222"/>
                </a:solidFill>
                <a:latin typeface="Times New Roman"/>
                <a:ea typeface="Times New Roman"/>
                <a:cs typeface="Times New Roman"/>
                <a:sym typeface="Times New Roman"/>
              </a:rPr>
              <a:t>A: Location, fairly priced, quality amenities, great review.</a:t>
            </a:r>
            <a:endParaRPr sz="1900">
              <a:solidFill>
                <a:srgbClr val="222222"/>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lang="en-US" sz="1900">
                <a:solidFill>
                  <a:srgbClr val="222222"/>
                </a:solidFill>
                <a:latin typeface="Times New Roman"/>
                <a:ea typeface="Times New Roman"/>
                <a:cs typeface="Times New Roman"/>
                <a:sym typeface="Times New Roman"/>
              </a:rPr>
              <a:t>Q: Are there common themes or recurring issues in the negative feedback you've received from guests? </a:t>
            </a:r>
            <a:endParaRPr sz="1900">
              <a:solidFill>
                <a:srgbClr val="222222"/>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b="1" lang="en-US" sz="1900">
                <a:solidFill>
                  <a:srgbClr val="222222"/>
                </a:solidFill>
                <a:latin typeface="Times New Roman"/>
                <a:ea typeface="Times New Roman"/>
                <a:cs typeface="Times New Roman"/>
                <a:sym typeface="Times New Roman"/>
              </a:rPr>
              <a:t>A: The only negative feedback is the fees and the occasional pool issues that are out of our control.</a:t>
            </a:r>
            <a:endParaRPr sz="1900">
              <a:solidFill>
                <a:srgbClr val="222222"/>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lang="en-US" sz="1900">
                <a:solidFill>
                  <a:srgbClr val="222222"/>
                </a:solidFill>
                <a:latin typeface="Times New Roman"/>
                <a:ea typeface="Times New Roman"/>
                <a:cs typeface="Times New Roman"/>
                <a:sym typeface="Times New Roman"/>
              </a:rPr>
              <a:t>Q: Are there ways you could improve your communication to better meet guests' needs and expectations? </a:t>
            </a:r>
            <a:endParaRPr sz="1900">
              <a:solidFill>
                <a:srgbClr val="222222"/>
              </a:solidFill>
              <a:latin typeface="Times New Roman"/>
              <a:ea typeface="Times New Roman"/>
              <a:cs typeface="Times New Roman"/>
              <a:sym typeface="Times New Roman"/>
            </a:endParaRPr>
          </a:p>
          <a:p>
            <a:pPr indent="0" lvl="0" marL="0" rtl="0" algn="l">
              <a:lnSpc>
                <a:spcPct val="100000"/>
              </a:lnSpc>
              <a:spcBef>
                <a:spcPts val="1600"/>
              </a:spcBef>
              <a:spcAft>
                <a:spcPts val="0"/>
              </a:spcAft>
              <a:buClr>
                <a:schemeClr val="dk1"/>
              </a:buClr>
              <a:buSzPts val="1100"/>
              <a:buFont typeface="Arial"/>
              <a:buNone/>
            </a:pPr>
            <a:r>
              <a:rPr b="1" lang="en-US" sz="1900">
                <a:solidFill>
                  <a:srgbClr val="222222"/>
                </a:solidFill>
                <a:latin typeface="Times New Roman"/>
                <a:ea typeface="Times New Roman"/>
                <a:cs typeface="Times New Roman"/>
                <a:sym typeface="Times New Roman"/>
              </a:rPr>
              <a:t>A: We respond within 10 mins to any email from a guest. The issues with the pool are out of our control, however, we respond immediately that we have no control over pool access and temperature.</a:t>
            </a:r>
            <a:endParaRPr sz="1900">
              <a:solidFill>
                <a:srgbClr val="222222"/>
              </a:solidFill>
              <a:latin typeface="Times New Roman"/>
              <a:ea typeface="Times New Roman"/>
              <a:cs typeface="Times New Roman"/>
              <a:sym typeface="Times New Roman"/>
            </a:endParaRPr>
          </a:p>
          <a:p>
            <a:pPr indent="28575" lvl="0" marL="914400" rtl="0" algn="l">
              <a:lnSpc>
                <a:spcPct val="100000"/>
              </a:lnSpc>
              <a:spcBef>
                <a:spcPts val="1600"/>
              </a:spcBef>
              <a:spcAft>
                <a:spcPts val="1600"/>
              </a:spcAft>
              <a:buClr>
                <a:schemeClr val="dk1"/>
              </a:buClr>
              <a:buSzPts val="1100"/>
              <a:buFont typeface="Arial"/>
              <a:buNone/>
            </a:pPr>
            <a:r>
              <a:t/>
            </a:r>
            <a:endParaRPr sz="1900">
              <a:latin typeface="Times New Roman"/>
              <a:ea typeface="Times New Roman"/>
              <a:cs typeface="Times New Roman"/>
              <a:sym typeface="Times New Roman"/>
            </a:endParaRPr>
          </a:p>
        </p:txBody>
      </p:sp>
      <p:sp>
        <p:nvSpPr>
          <p:cNvPr id="234" name="Google Shape;234;g2cc1bedabae_0_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76" name="Shape 76"/>
        <p:cNvGrpSpPr/>
        <p:nvPr/>
      </p:nvGrpSpPr>
      <p:grpSpPr>
        <a:xfrm>
          <a:off x="0" y="0"/>
          <a:ext cx="0" cy="0"/>
          <a:chOff x="0" y="0"/>
          <a:chExt cx="0" cy="0"/>
        </a:xfrm>
      </p:grpSpPr>
      <p:sp>
        <p:nvSpPr>
          <p:cNvPr id="77" name="Google Shape;77;g2cc6a32bbfe_0_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a:solidFill>
                  <a:srgbClr val="281D27"/>
                </a:solidFill>
                <a:latin typeface="Times New Roman"/>
                <a:ea typeface="Times New Roman"/>
                <a:cs typeface="Times New Roman"/>
                <a:sym typeface="Times New Roman"/>
              </a:rPr>
              <a:t>Introduction &amp; Objective</a:t>
            </a:r>
            <a:endParaRPr sz="5600">
              <a:latin typeface="Times New Roman"/>
              <a:ea typeface="Times New Roman"/>
              <a:cs typeface="Times New Roman"/>
              <a:sym typeface="Times New Roman"/>
            </a:endParaRPr>
          </a:p>
        </p:txBody>
      </p:sp>
      <p:sp>
        <p:nvSpPr>
          <p:cNvPr id="78" name="Google Shape;78;g2cc6a32bbfe_0_0"/>
          <p:cNvSpPr txBox="1"/>
          <p:nvPr>
            <p:ph idx="1" type="body"/>
          </p:nvPr>
        </p:nvSpPr>
        <p:spPr>
          <a:xfrm>
            <a:off x="386000" y="1218200"/>
            <a:ext cx="6871800" cy="4859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800">
              <a:solidFill>
                <a:srgbClr val="0D0D0D"/>
              </a:solidFill>
              <a:latin typeface="Times New Roman"/>
              <a:ea typeface="Times New Roman"/>
              <a:cs typeface="Times New Roman"/>
              <a:sym typeface="Times New Roman"/>
            </a:endParaRPr>
          </a:p>
          <a:p>
            <a:pPr indent="-342900" lvl="0" marL="457200" rtl="0" algn="l">
              <a:lnSpc>
                <a:spcPct val="115000"/>
              </a:lnSpc>
              <a:spcBef>
                <a:spcPts val="1500"/>
              </a:spcBef>
              <a:spcAft>
                <a:spcPts val="0"/>
              </a:spcAft>
              <a:buClr>
                <a:srgbClr val="0D0D0D"/>
              </a:buClr>
              <a:buSzPts val="1800"/>
              <a:buFont typeface="Roboto"/>
              <a:buChar char="●"/>
            </a:pPr>
            <a:r>
              <a:rPr b="1" lang="en-US" sz="1800">
                <a:solidFill>
                  <a:srgbClr val="0D0D0D"/>
                </a:solidFill>
                <a:latin typeface="Times New Roman"/>
                <a:ea typeface="Times New Roman"/>
                <a:cs typeface="Times New Roman"/>
                <a:sym typeface="Times New Roman"/>
              </a:rPr>
              <a:t>NYC's Competitive Landscape</a:t>
            </a:r>
            <a:r>
              <a:rPr lang="en-US" sz="1800">
                <a:solidFill>
                  <a:srgbClr val="0D0D0D"/>
                </a:solidFill>
                <a:latin typeface="Times New Roman"/>
                <a:ea typeface="Times New Roman"/>
                <a:cs typeface="Times New Roman"/>
                <a:sym typeface="Times New Roman"/>
              </a:rPr>
              <a:t>: As one of the world's most vibrant cities, NYC presents fierce competition among Airbnb hosts, necessitating optimized listings to stand out.</a:t>
            </a:r>
            <a:endParaRPr sz="1800">
              <a:solidFill>
                <a:srgbClr val="0D0D0D"/>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D0D0D"/>
              </a:buClr>
              <a:buSzPts val="1800"/>
              <a:buFont typeface="Roboto"/>
              <a:buChar char="●"/>
            </a:pPr>
            <a:r>
              <a:rPr b="1" lang="en-US" sz="1800">
                <a:solidFill>
                  <a:srgbClr val="0D0D0D"/>
                </a:solidFill>
                <a:latin typeface="Times New Roman"/>
                <a:ea typeface="Times New Roman"/>
                <a:cs typeface="Times New Roman"/>
                <a:sym typeface="Times New Roman"/>
              </a:rPr>
              <a:t>Study Objective</a:t>
            </a:r>
            <a:r>
              <a:rPr lang="en-US" sz="1800">
                <a:solidFill>
                  <a:srgbClr val="0D0D0D"/>
                </a:solidFill>
                <a:latin typeface="Times New Roman"/>
                <a:ea typeface="Times New Roman"/>
                <a:cs typeface="Times New Roman"/>
                <a:sym typeface="Times New Roman"/>
              </a:rPr>
              <a:t>: To analyze factors influencing Airbnb listing prices in NYC, including location, room type, amenities, and reviews.</a:t>
            </a:r>
            <a:endParaRPr sz="1800">
              <a:solidFill>
                <a:srgbClr val="0D0D0D"/>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D0D0D"/>
              </a:buClr>
              <a:buSzPts val="1800"/>
              <a:buFont typeface="Roboto"/>
              <a:buChar char="●"/>
            </a:pPr>
            <a:r>
              <a:rPr b="1" lang="en-US" sz="1800">
                <a:solidFill>
                  <a:srgbClr val="0D0D0D"/>
                </a:solidFill>
                <a:latin typeface="Times New Roman"/>
                <a:ea typeface="Times New Roman"/>
                <a:cs typeface="Times New Roman"/>
                <a:sym typeface="Times New Roman"/>
              </a:rPr>
              <a:t>Importance of Understanding</a:t>
            </a:r>
            <a:r>
              <a:rPr lang="en-US" sz="1800">
                <a:solidFill>
                  <a:srgbClr val="0D0D0D"/>
                </a:solidFill>
                <a:latin typeface="Times New Roman"/>
                <a:ea typeface="Times New Roman"/>
                <a:cs typeface="Times New Roman"/>
                <a:sym typeface="Times New Roman"/>
              </a:rPr>
              <a:t>: Crucial for hosts aiming to maximize occupancy rates and revenues while enhancing guest experiences.</a:t>
            </a:r>
            <a:endParaRPr sz="1800">
              <a:solidFill>
                <a:srgbClr val="0D0D0D"/>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D0D0D"/>
              </a:buClr>
              <a:buSzPts val="1800"/>
              <a:buFont typeface="Roboto"/>
              <a:buChar char="●"/>
            </a:pPr>
            <a:r>
              <a:rPr b="1" lang="en-US" sz="1800">
                <a:solidFill>
                  <a:srgbClr val="0D0D0D"/>
                </a:solidFill>
                <a:latin typeface="Times New Roman"/>
                <a:ea typeface="Times New Roman"/>
                <a:cs typeface="Times New Roman"/>
                <a:sym typeface="Times New Roman"/>
              </a:rPr>
              <a:t>Data-Driven Insights</a:t>
            </a:r>
            <a:r>
              <a:rPr lang="en-US" sz="1800">
                <a:solidFill>
                  <a:srgbClr val="0D0D0D"/>
                </a:solidFill>
                <a:latin typeface="Times New Roman"/>
                <a:ea typeface="Times New Roman"/>
                <a:cs typeface="Times New Roman"/>
                <a:sym typeface="Times New Roman"/>
              </a:rPr>
              <a:t>: Utilizes the Inside Airbnb New York City dataset to explore detailed pricing patterns and provide strategic insights for hosts.</a:t>
            </a:r>
            <a:endParaRPr sz="1800">
              <a:solidFill>
                <a:srgbClr val="0D0D0D"/>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D0D0D"/>
              </a:buClr>
              <a:buSzPts val="1800"/>
              <a:buFont typeface="Roboto"/>
              <a:buChar char="●"/>
            </a:pPr>
            <a:r>
              <a:rPr b="1" lang="en-US" sz="1800">
                <a:solidFill>
                  <a:srgbClr val="0D0D0D"/>
                </a:solidFill>
                <a:latin typeface="Times New Roman"/>
                <a:ea typeface="Times New Roman"/>
                <a:cs typeface="Times New Roman"/>
                <a:sym typeface="Times New Roman"/>
              </a:rPr>
              <a:t>Goal of Enhancements</a:t>
            </a:r>
            <a:r>
              <a:rPr lang="en-US" sz="1800">
                <a:solidFill>
                  <a:srgbClr val="0D0D0D"/>
                </a:solidFill>
                <a:latin typeface="Times New Roman"/>
                <a:ea typeface="Times New Roman"/>
                <a:cs typeface="Times New Roman"/>
                <a:sym typeface="Times New Roman"/>
              </a:rPr>
              <a:t>: Aims to help hosts refine their offerings and pricing strategies to boost their competitiveness in a bustling market.</a:t>
            </a:r>
            <a:endParaRPr sz="1800">
              <a:solidFill>
                <a:srgbClr val="0D0D0D"/>
              </a:solidFill>
              <a:latin typeface="Times New Roman"/>
              <a:ea typeface="Times New Roman"/>
              <a:cs typeface="Times New Roman"/>
              <a:sym typeface="Times New Roman"/>
            </a:endParaRPr>
          </a:p>
          <a:p>
            <a:pPr indent="0" lvl="0" marL="0" rtl="0" algn="l">
              <a:lnSpc>
                <a:spcPct val="150000"/>
              </a:lnSpc>
              <a:spcBef>
                <a:spcPts val="1500"/>
              </a:spcBef>
              <a:spcAft>
                <a:spcPts val="1600"/>
              </a:spcAft>
              <a:buClr>
                <a:schemeClr val="dk1"/>
              </a:buClr>
              <a:buSzPts val="2000"/>
              <a:buNone/>
            </a:pPr>
            <a:r>
              <a:t/>
            </a:r>
            <a:endParaRPr sz="1800">
              <a:latin typeface="Times New Roman"/>
              <a:ea typeface="Times New Roman"/>
              <a:cs typeface="Times New Roman"/>
              <a:sym typeface="Times New Roman"/>
            </a:endParaRPr>
          </a:p>
        </p:txBody>
      </p:sp>
      <p:sp>
        <p:nvSpPr>
          <p:cNvPr id="79" name="Google Shape;79;g2cc6a32bbfe_0_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r>
              <a:rPr lang="en-US">
                <a:solidFill>
                  <a:schemeClr val="dk1"/>
                </a:solidFill>
              </a:rPr>
              <a:t>2</a:t>
            </a:r>
            <a:endParaRPr/>
          </a:p>
        </p:txBody>
      </p:sp>
      <p:pic>
        <p:nvPicPr>
          <p:cNvPr id="80" name="Google Shape;80;g2cc6a32bbfe_0_0"/>
          <p:cNvPicPr preferRelativeResize="0"/>
          <p:nvPr/>
        </p:nvPicPr>
        <p:blipFill>
          <a:blip r:embed="rId3">
            <a:alphaModFix/>
          </a:blip>
          <a:stretch>
            <a:fillRect/>
          </a:stretch>
        </p:blipFill>
        <p:spPr>
          <a:xfrm>
            <a:off x="7257800" y="1370600"/>
            <a:ext cx="4584524" cy="45845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00" scaled="0"/>
        </a:gradFill>
      </p:bgPr>
    </p:bg>
    <p:spTree>
      <p:nvGrpSpPr>
        <p:cNvPr id="238" name="Shape 238"/>
        <p:cNvGrpSpPr/>
        <p:nvPr/>
      </p:nvGrpSpPr>
      <p:grpSpPr>
        <a:xfrm>
          <a:off x="0" y="0"/>
          <a:ext cx="0" cy="0"/>
          <a:chOff x="0" y="0"/>
          <a:chExt cx="0" cy="0"/>
        </a:xfrm>
      </p:grpSpPr>
      <p:sp>
        <p:nvSpPr>
          <p:cNvPr id="239" name="Google Shape;239;p9"/>
          <p:cNvSpPr txBox="1"/>
          <p:nvPr>
            <p:ph type="title"/>
          </p:nvPr>
        </p:nvSpPr>
        <p:spPr>
          <a:xfrm>
            <a:off x="838200" y="1378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Recommendations for Business</a:t>
            </a:r>
            <a:endParaRPr>
              <a:latin typeface="Times New Roman"/>
              <a:ea typeface="Times New Roman"/>
              <a:cs typeface="Times New Roman"/>
              <a:sym typeface="Times New Roman"/>
            </a:endParaRPr>
          </a:p>
        </p:txBody>
      </p:sp>
      <p:sp>
        <p:nvSpPr>
          <p:cNvPr id="240" name="Google Shape;240;p9"/>
          <p:cNvSpPr txBox="1"/>
          <p:nvPr>
            <p:ph idx="1" type="body"/>
          </p:nvPr>
        </p:nvSpPr>
        <p:spPr>
          <a:xfrm>
            <a:off x="620400" y="1226575"/>
            <a:ext cx="10951200" cy="4971300"/>
          </a:xfrm>
          <a:prstGeom prst="rect">
            <a:avLst/>
          </a:prstGeom>
          <a:noFill/>
          <a:ln>
            <a:noFill/>
          </a:ln>
        </p:spPr>
        <p:txBody>
          <a:bodyPr anchorCtr="0" anchor="t" bIns="45700" lIns="91425" spcFirstLastPara="1" rIns="91425" wrap="square" tIns="45700">
            <a:noAutofit/>
          </a:bodyPr>
          <a:lstStyle/>
          <a:p>
            <a:pPr indent="0" lvl="0" marL="0" rtl="0" algn="l">
              <a:lnSpc>
                <a:spcPct val="160000"/>
              </a:lnSpc>
              <a:spcBef>
                <a:spcPts val="0"/>
              </a:spcBef>
              <a:spcAft>
                <a:spcPts val="0"/>
              </a:spcAft>
              <a:buClr>
                <a:schemeClr val="dk1"/>
              </a:buClr>
              <a:buSzPts val="1100"/>
              <a:buFont typeface="Arial"/>
              <a:buNone/>
            </a:pPr>
            <a:r>
              <a:rPr b="1" lang="en-US" sz="1600">
                <a:solidFill>
                  <a:srgbClr val="0D0D0D"/>
                </a:solidFill>
                <a:latin typeface="Times New Roman"/>
                <a:ea typeface="Times New Roman"/>
                <a:cs typeface="Times New Roman"/>
                <a:sym typeface="Times New Roman"/>
              </a:rPr>
              <a:t>Recommended Strategies and Enhancements for Airbnb Hosts</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0D0D0D"/>
              </a:buClr>
              <a:buSzPts val="1600"/>
              <a:buFont typeface="Roboto"/>
              <a:buChar char="●"/>
            </a:pPr>
            <a:r>
              <a:rPr lang="en-US" sz="1600">
                <a:solidFill>
                  <a:srgbClr val="0D0D0D"/>
                </a:solidFill>
                <a:latin typeface="Times New Roman"/>
                <a:ea typeface="Times New Roman"/>
                <a:cs typeface="Times New Roman"/>
                <a:sym typeface="Times New Roman"/>
              </a:rPr>
              <a:t>Regularly compare prices with similar listings to maintain competitive edge.</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lang="en-US" sz="1600">
                <a:solidFill>
                  <a:srgbClr val="0D0D0D"/>
                </a:solidFill>
                <a:latin typeface="Times New Roman"/>
                <a:ea typeface="Times New Roman"/>
                <a:cs typeface="Times New Roman"/>
                <a:sym typeface="Times New Roman"/>
              </a:rPr>
              <a:t>Offer tiered pricing for extended stays to attract new guests and boost occupancy rates.</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Times New Roman"/>
              <a:buChar char="●"/>
            </a:pPr>
            <a:r>
              <a:rPr lang="en-US" sz="1600">
                <a:solidFill>
                  <a:srgbClr val="0D0D0D"/>
                </a:solidFill>
                <a:latin typeface="Times New Roman"/>
                <a:ea typeface="Times New Roman"/>
                <a:cs typeface="Times New Roman"/>
                <a:sym typeface="Times New Roman"/>
              </a:rPr>
              <a:t>Encourage guests to leave reviews by providing excellent service, personalized touches, and maybe a small incentive for reviewing.</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lang="en-US" sz="1600">
                <a:solidFill>
                  <a:srgbClr val="0D0D0D"/>
                </a:solidFill>
                <a:latin typeface="Times New Roman"/>
                <a:ea typeface="Times New Roman"/>
                <a:cs typeface="Times New Roman"/>
                <a:sym typeface="Times New Roman"/>
              </a:rPr>
              <a:t>From our Review Rating model we see communication plays a crucial role in so hosts should actively manag</a:t>
            </a:r>
            <a:r>
              <a:rPr lang="en-US" sz="1600">
                <a:solidFill>
                  <a:srgbClr val="0D0D0D"/>
                </a:solidFill>
                <a:latin typeface="Times New Roman"/>
                <a:ea typeface="Times New Roman"/>
                <a:cs typeface="Times New Roman"/>
                <a:sym typeface="Times New Roman"/>
              </a:rPr>
              <a:t>e</a:t>
            </a:r>
            <a:r>
              <a:rPr lang="en-US" sz="1600">
                <a:solidFill>
                  <a:srgbClr val="0D0D0D"/>
                </a:solidFill>
                <a:latin typeface="Times New Roman"/>
                <a:ea typeface="Times New Roman"/>
                <a:cs typeface="Times New Roman"/>
                <a:sym typeface="Times New Roman"/>
              </a:rPr>
              <a:t> and respond to reviews, addressing any negative feedback to improve future guest experiences.</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lang="en-US" sz="1600">
                <a:solidFill>
                  <a:srgbClr val="0D0D0D"/>
                </a:solidFill>
                <a:latin typeface="Times New Roman"/>
                <a:ea typeface="Times New Roman"/>
                <a:cs typeface="Times New Roman"/>
                <a:sym typeface="Times New Roman"/>
              </a:rPr>
              <a:t>From variable importance of Review Rating model the location is a significant factor, highlight proximity to key attractions, easy transport links, and the availability of nearby amenities in the listing description.</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lang="en-US" sz="1600">
                <a:solidFill>
                  <a:srgbClr val="0D0D0D"/>
                </a:solidFill>
                <a:latin typeface="Times New Roman"/>
                <a:ea typeface="Times New Roman"/>
                <a:cs typeface="Times New Roman"/>
                <a:sym typeface="Times New Roman"/>
              </a:rPr>
              <a:t>Stay informed about local events and holidays to anticipate increased demand and adjust offerings and pricing accordingly.</a:t>
            </a:r>
            <a:endParaRPr sz="1600">
              <a:solidFill>
                <a:srgbClr val="0D0D0D"/>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600">
              <a:solidFill>
                <a:srgbClr val="0D0D0D"/>
              </a:solidFill>
              <a:latin typeface="Times New Roman"/>
              <a:ea typeface="Times New Roman"/>
              <a:cs typeface="Times New Roman"/>
              <a:sym typeface="Times New Roman"/>
            </a:endParaRPr>
          </a:p>
          <a:p>
            <a:pPr indent="0" lvl="0" marL="0" rtl="0" algn="l">
              <a:lnSpc>
                <a:spcPct val="160000"/>
              </a:lnSpc>
              <a:spcBef>
                <a:spcPts val="0"/>
              </a:spcBef>
              <a:spcAft>
                <a:spcPts val="0"/>
              </a:spcAft>
              <a:buClr>
                <a:schemeClr val="dk1"/>
              </a:buClr>
              <a:buSzPts val="1100"/>
              <a:buFont typeface="Arial"/>
              <a:buNone/>
            </a:pPr>
            <a:r>
              <a:rPr b="1" lang="en-US" sz="1600">
                <a:solidFill>
                  <a:srgbClr val="0D0D0D"/>
                </a:solidFill>
                <a:latin typeface="Times New Roman"/>
                <a:ea typeface="Times New Roman"/>
                <a:cs typeface="Times New Roman"/>
                <a:sym typeface="Times New Roman"/>
              </a:rPr>
              <a:t>Enhancing Listing Attractiveness</a:t>
            </a:r>
            <a:endParaRPr b="1" sz="1600">
              <a:solidFill>
                <a:srgbClr val="0D0D0D"/>
              </a:solidFill>
              <a:latin typeface="Times New Roman"/>
              <a:ea typeface="Times New Roman"/>
              <a:cs typeface="Times New Roman"/>
              <a:sym typeface="Times New Roman"/>
            </a:endParaRPr>
          </a:p>
          <a:p>
            <a:pPr indent="-330200" lvl="0" marL="457200" rtl="0" algn="l">
              <a:lnSpc>
                <a:spcPct val="115000"/>
              </a:lnSpc>
              <a:spcBef>
                <a:spcPts val="160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Investment in Amenities</a:t>
            </a:r>
            <a:r>
              <a:rPr lang="en-US" sz="1600">
                <a:solidFill>
                  <a:srgbClr val="0D0D0D"/>
                </a:solidFill>
                <a:latin typeface="Times New Roman"/>
                <a:ea typeface="Times New Roman"/>
                <a:cs typeface="Times New Roman"/>
                <a:sym typeface="Times New Roman"/>
              </a:rPr>
              <a:t>: Upgrade listings with high-quality amenities to justify higher pricing.</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Accuracy in Representation</a:t>
            </a:r>
            <a:r>
              <a:rPr lang="en-US" sz="1600">
                <a:solidFill>
                  <a:srgbClr val="0D0D0D"/>
                </a:solidFill>
                <a:latin typeface="Times New Roman"/>
                <a:ea typeface="Times New Roman"/>
                <a:cs typeface="Times New Roman"/>
                <a:sym typeface="Times New Roman"/>
              </a:rPr>
              <a:t>: Ensure that all listings are accurately described and photographed to improve guest satisfaction.</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Visual Appeal</a:t>
            </a:r>
            <a:r>
              <a:rPr lang="en-US" sz="1600">
                <a:solidFill>
                  <a:srgbClr val="0D0D0D"/>
                </a:solidFill>
                <a:latin typeface="Times New Roman"/>
                <a:ea typeface="Times New Roman"/>
                <a:cs typeface="Times New Roman"/>
                <a:sym typeface="Times New Roman"/>
              </a:rPr>
              <a:t>: Use professional photography to significantly enhance the visual appeal of listings.</a:t>
            </a:r>
            <a:endParaRPr sz="1600">
              <a:solidFill>
                <a:srgbClr val="0D0D0D"/>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0D0D0D"/>
              </a:buClr>
              <a:buSzPts val="1600"/>
              <a:buFont typeface="Roboto"/>
              <a:buChar char="●"/>
            </a:pPr>
            <a:r>
              <a:rPr b="1" lang="en-US" sz="1600">
                <a:solidFill>
                  <a:srgbClr val="0D0D0D"/>
                </a:solidFill>
                <a:latin typeface="Times New Roman"/>
                <a:ea typeface="Times New Roman"/>
                <a:cs typeface="Times New Roman"/>
                <a:sym typeface="Times New Roman"/>
              </a:rPr>
              <a:t>Personalized Guest Experience</a:t>
            </a:r>
            <a:r>
              <a:rPr lang="en-US" sz="1600">
                <a:solidFill>
                  <a:srgbClr val="0D0D0D"/>
                </a:solidFill>
                <a:latin typeface="Times New Roman"/>
                <a:ea typeface="Times New Roman"/>
                <a:cs typeface="Times New Roman"/>
                <a:sym typeface="Times New Roman"/>
              </a:rPr>
              <a:t>: Create unique, tailored experiences for guests to encourage higher ratings and repeat visits.</a:t>
            </a:r>
            <a:endParaRPr sz="1600">
              <a:solidFill>
                <a:srgbClr val="0D0D0D"/>
              </a:solidFill>
              <a:latin typeface="Times New Roman"/>
              <a:ea typeface="Times New Roman"/>
              <a:cs typeface="Times New Roman"/>
              <a:sym typeface="Times New Roman"/>
            </a:endParaRPr>
          </a:p>
          <a:p>
            <a:pPr indent="0" lvl="0" marL="0" rtl="0" algn="l">
              <a:lnSpc>
                <a:spcPct val="150000"/>
              </a:lnSpc>
              <a:spcBef>
                <a:spcPts val="1500"/>
              </a:spcBef>
              <a:spcAft>
                <a:spcPts val="0"/>
              </a:spcAft>
              <a:buClr>
                <a:schemeClr val="dk1"/>
              </a:buClr>
              <a:buSzPts val="2000"/>
              <a:buNone/>
            </a:pPr>
            <a:r>
              <a:t/>
            </a:r>
            <a:endParaRPr sz="1600">
              <a:latin typeface="Times New Roman"/>
              <a:ea typeface="Times New Roman"/>
              <a:cs typeface="Times New Roman"/>
              <a:sym typeface="Times New Roman"/>
            </a:endParaRPr>
          </a:p>
          <a:p>
            <a:pPr indent="0" lvl="0" marL="0" rtl="0" algn="l">
              <a:lnSpc>
                <a:spcPct val="150000"/>
              </a:lnSpc>
              <a:spcBef>
                <a:spcPts val="1000"/>
              </a:spcBef>
              <a:spcAft>
                <a:spcPts val="1600"/>
              </a:spcAft>
              <a:buClr>
                <a:schemeClr val="dk1"/>
              </a:buClr>
              <a:buSzPts val="2000"/>
              <a:buNone/>
            </a:pPr>
            <a:r>
              <a:t/>
            </a:r>
            <a:endParaRPr sz="1600">
              <a:latin typeface="Times New Roman"/>
              <a:ea typeface="Times New Roman"/>
              <a:cs typeface="Times New Roman"/>
              <a:sym typeface="Times New Roman"/>
            </a:endParaRPr>
          </a:p>
        </p:txBody>
      </p:sp>
      <p:sp>
        <p:nvSpPr>
          <p:cNvPr id="241" name="Google Shape;24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00" scaled="0"/>
        </a:gradFill>
      </p:bgPr>
    </p:bg>
    <p:spTree>
      <p:nvGrpSpPr>
        <p:cNvPr id="245" name="Shape 245"/>
        <p:cNvGrpSpPr/>
        <p:nvPr/>
      </p:nvGrpSpPr>
      <p:grpSpPr>
        <a:xfrm>
          <a:off x="0" y="0"/>
          <a:ext cx="0" cy="0"/>
          <a:chOff x="0" y="0"/>
          <a:chExt cx="0" cy="0"/>
        </a:xfrm>
      </p:grpSpPr>
      <p:sp>
        <p:nvSpPr>
          <p:cNvPr id="246" name="Google Shape;246;p10"/>
          <p:cNvSpPr txBox="1"/>
          <p:nvPr>
            <p:ph type="title"/>
          </p:nvPr>
        </p:nvSpPr>
        <p:spPr>
          <a:xfrm>
            <a:off x="737558" y="242108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Thank You!</a:t>
            </a:r>
            <a:endParaRPr>
              <a:latin typeface="Times New Roman"/>
              <a:ea typeface="Times New Roman"/>
              <a:cs typeface="Times New Roman"/>
              <a:sym typeface="Times New Roman"/>
            </a:endParaRPr>
          </a:p>
        </p:txBody>
      </p:sp>
      <p:sp>
        <p:nvSpPr>
          <p:cNvPr id="247" name="Google Shape;24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00" scaled="0"/>
        </a:gradFill>
      </p:bgPr>
    </p:bg>
    <p:spTree>
      <p:nvGrpSpPr>
        <p:cNvPr id="251" name="Shape 251"/>
        <p:cNvGrpSpPr/>
        <p:nvPr/>
      </p:nvGrpSpPr>
      <p:grpSpPr>
        <a:xfrm>
          <a:off x="0" y="0"/>
          <a:ext cx="0" cy="0"/>
          <a:chOff x="0" y="0"/>
          <a:chExt cx="0" cy="0"/>
        </a:xfrm>
      </p:grpSpPr>
      <p:sp>
        <p:nvSpPr>
          <p:cNvPr id="252" name="Google Shape;252;p11"/>
          <p:cNvSpPr txBox="1"/>
          <p:nvPr>
            <p:ph type="title"/>
          </p:nvPr>
        </p:nvSpPr>
        <p:spPr>
          <a:xfrm>
            <a:off x="737558" y="2421087"/>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Questions?</a:t>
            </a:r>
            <a:endParaRPr>
              <a:latin typeface="Times New Roman"/>
              <a:ea typeface="Times New Roman"/>
              <a:cs typeface="Times New Roman"/>
              <a:sym typeface="Times New Roman"/>
            </a:endParaRPr>
          </a:p>
        </p:txBody>
      </p:sp>
      <p:sp>
        <p:nvSpPr>
          <p:cNvPr id="253" name="Google Shape;253;p1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00" scaled="0"/>
        </a:gradFill>
      </p:bgPr>
    </p:bg>
    <p:spTree>
      <p:nvGrpSpPr>
        <p:cNvPr id="84" name="Shape 84"/>
        <p:cNvGrpSpPr/>
        <p:nvPr/>
      </p:nvGrpSpPr>
      <p:grpSpPr>
        <a:xfrm>
          <a:off x="0" y="0"/>
          <a:ext cx="0" cy="0"/>
          <a:chOff x="0" y="0"/>
          <a:chExt cx="0" cy="0"/>
        </a:xfrm>
      </p:grpSpPr>
      <p:sp>
        <p:nvSpPr>
          <p:cNvPr id="85" name="Google Shape;85;p3"/>
          <p:cNvSpPr txBox="1"/>
          <p:nvPr>
            <p:ph type="title"/>
          </p:nvPr>
        </p:nvSpPr>
        <p:spPr>
          <a:xfrm>
            <a:off x="838200" y="32067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p:txBody>
      </p:sp>
      <p:sp>
        <p:nvSpPr>
          <p:cNvPr id="86" name="Google Shape;86;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Pricing Impact on Hospitality</a:t>
            </a:r>
            <a:r>
              <a:rPr lang="en-US" sz="2000">
                <a:solidFill>
                  <a:srgbClr val="0D0D0D"/>
                </a:solidFill>
                <a:latin typeface="Times New Roman"/>
                <a:ea typeface="Times New Roman"/>
                <a:cs typeface="Times New Roman"/>
                <a:sym typeface="Times New Roman"/>
              </a:rPr>
              <a:t>: Investigates how Airbnb has influenced traditional hospitality and the sharing economy.</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Geographic Pricing Influence</a:t>
            </a:r>
            <a:r>
              <a:rPr lang="en-US" sz="2000">
                <a:solidFill>
                  <a:srgbClr val="0D0D0D"/>
                </a:solidFill>
                <a:latin typeface="Times New Roman"/>
                <a:ea typeface="Times New Roman"/>
                <a:cs typeface="Times New Roman"/>
                <a:sym typeface="Times New Roman"/>
              </a:rPr>
              <a:t>: Properties in central urban areas like Manhattan and Brooklyn command higher prices.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Property Types and Pricing</a:t>
            </a:r>
            <a:r>
              <a:rPr lang="en-US" sz="2000">
                <a:solidFill>
                  <a:srgbClr val="0D0D0D"/>
                </a:solidFill>
                <a:latin typeface="Times New Roman"/>
                <a:ea typeface="Times New Roman"/>
                <a:cs typeface="Times New Roman"/>
                <a:sym typeface="Times New Roman"/>
              </a:rPr>
              <a:t>: Entire homes/apartments are priced higher, reflecting the value of privacy.</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Role of Amenities and Quality</a:t>
            </a:r>
            <a:r>
              <a:rPr lang="en-US" sz="2000">
                <a:solidFill>
                  <a:srgbClr val="0D0D0D"/>
                </a:solidFill>
                <a:latin typeface="Times New Roman"/>
                <a:ea typeface="Times New Roman"/>
                <a:cs typeface="Times New Roman"/>
                <a:sym typeface="Times New Roman"/>
              </a:rPr>
              <a:t>: Listings with professional photography and detailed descriptions achieve higher prices.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Importance of Reviews</a:t>
            </a:r>
            <a:r>
              <a:rPr lang="en-US" sz="2000">
                <a:solidFill>
                  <a:srgbClr val="0D0D0D"/>
                </a:solidFill>
                <a:latin typeface="Times New Roman"/>
                <a:ea typeface="Times New Roman"/>
                <a:cs typeface="Times New Roman"/>
                <a:sym typeface="Times New Roman"/>
              </a:rPr>
              <a:t>: Higher ratings and numerous reviews enable hosts to increase prices.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Dynamic Pricing Strategies</a:t>
            </a:r>
            <a:r>
              <a:rPr lang="en-US" sz="2000">
                <a:solidFill>
                  <a:srgbClr val="0D0D0D"/>
                </a:solidFill>
                <a:latin typeface="Times New Roman"/>
                <a:ea typeface="Times New Roman"/>
                <a:cs typeface="Times New Roman"/>
                <a:sym typeface="Times New Roman"/>
              </a:rPr>
              <a:t>: Demonstrates fluctuating prices based on demand, akin to hotel industry practices.</a:t>
            </a:r>
            <a:endParaRPr sz="2000">
              <a:solidFill>
                <a:srgbClr val="0D0D0D"/>
              </a:solidFill>
              <a:latin typeface="Times New Roman"/>
              <a:ea typeface="Times New Roman"/>
              <a:cs typeface="Times New Roman"/>
              <a:sym typeface="Times New Roman"/>
            </a:endParaRPr>
          </a:p>
          <a:p>
            <a:pPr indent="0" lvl="0" marL="0" rtl="0" algn="l">
              <a:lnSpc>
                <a:spcPct val="150000"/>
              </a:lnSpc>
              <a:spcBef>
                <a:spcPts val="1500"/>
              </a:spcBef>
              <a:spcAft>
                <a:spcPts val="1600"/>
              </a:spcAft>
              <a:buClr>
                <a:schemeClr val="dk1"/>
              </a:buClr>
              <a:buSzPts val="2000"/>
              <a:buNone/>
            </a:pPr>
            <a:r>
              <a:t/>
            </a:r>
            <a:endParaRPr sz="2000">
              <a:latin typeface="Times New Roman"/>
              <a:ea typeface="Times New Roman"/>
              <a:cs typeface="Times New Roman"/>
              <a:sym typeface="Times New Roman"/>
            </a:endParaRPr>
          </a:p>
        </p:txBody>
      </p:sp>
      <p:sp>
        <p:nvSpPr>
          <p:cNvPr id="87" name="Google Shape;8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00" scaled="0"/>
        </a:gradFill>
      </p:bgPr>
    </p:bg>
    <p:spTree>
      <p:nvGrpSpPr>
        <p:cNvPr id="91" name="Shape 91"/>
        <p:cNvGrpSpPr/>
        <p:nvPr/>
      </p:nvGrpSpPr>
      <p:grpSpPr>
        <a:xfrm>
          <a:off x="0" y="0"/>
          <a:ext cx="0" cy="0"/>
          <a:chOff x="0" y="0"/>
          <a:chExt cx="0" cy="0"/>
        </a:xfrm>
      </p:grpSpPr>
      <p:sp>
        <p:nvSpPr>
          <p:cNvPr id="92" name="Google Shape;92;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Description</a:t>
            </a:r>
            <a:endParaRPr>
              <a:latin typeface="Times New Roman"/>
              <a:ea typeface="Times New Roman"/>
              <a:cs typeface="Times New Roman"/>
              <a:sym typeface="Times New Roman"/>
            </a:endParaRPr>
          </a:p>
        </p:txBody>
      </p:sp>
      <p:sp>
        <p:nvSpPr>
          <p:cNvPr id="93" name="Google Shape;93;p5"/>
          <p:cNvSpPr txBox="1"/>
          <p:nvPr>
            <p:ph idx="1" type="body"/>
          </p:nvPr>
        </p:nvSpPr>
        <p:spPr>
          <a:xfrm>
            <a:off x="467500" y="1847925"/>
            <a:ext cx="10515600" cy="43512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Dataset Composition</a:t>
            </a:r>
            <a:r>
              <a:rPr lang="en-US" sz="2000">
                <a:solidFill>
                  <a:srgbClr val="0D0D0D"/>
                </a:solidFill>
                <a:latin typeface="Times New Roman"/>
                <a:ea typeface="Times New Roman"/>
                <a:cs typeface="Times New Roman"/>
                <a:sym typeface="Times New Roman"/>
              </a:rPr>
              <a:t>: Analyzes 39,719 entries with comprehensive attributes from property types to host details.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Complexity and Issues</a:t>
            </a:r>
            <a:r>
              <a:rPr lang="en-US" sz="2000">
                <a:solidFill>
                  <a:srgbClr val="0D0D0D"/>
                </a:solidFill>
                <a:latin typeface="Times New Roman"/>
                <a:ea typeface="Times New Roman"/>
                <a:cs typeface="Times New Roman"/>
                <a:sym typeface="Times New Roman"/>
              </a:rPr>
              <a:t>: Initial data exploration revealed complexity with varied data types and significant missing values.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Data Source</a:t>
            </a:r>
            <a:r>
              <a:rPr lang="en-US" sz="2000">
                <a:solidFill>
                  <a:srgbClr val="0D0D0D"/>
                </a:solidFill>
                <a:latin typeface="Times New Roman"/>
                <a:ea typeface="Times New Roman"/>
                <a:cs typeface="Times New Roman"/>
                <a:sym typeface="Times New Roman"/>
              </a:rPr>
              <a:t>: Kaggle </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Data Size</a:t>
            </a:r>
            <a:r>
              <a:rPr lang="en-US" sz="2000">
                <a:solidFill>
                  <a:srgbClr val="0D0D0D"/>
                </a:solidFill>
                <a:latin typeface="Times New Roman"/>
                <a:ea typeface="Times New Roman"/>
                <a:cs typeface="Times New Roman"/>
                <a:sym typeface="Times New Roman"/>
              </a:rPr>
              <a:t>: 75 columns and ~40,000 rows</a:t>
            </a:r>
            <a:endParaRPr sz="2000">
              <a:solidFill>
                <a:srgbClr val="0D0D0D"/>
              </a:solidFill>
              <a:latin typeface="Times New Roman"/>
              <a:ea typeface="Times New Roman"/>
              <a:cs typeface="Times New Roman"/>
              <a:sym typeface="Times New Roman"/>
            </a:endParaRPr>
          </a:p>
          <a:p>
            <a:pPr indent="0" lvl="0" marL="457200" rtl="0" algn="l">
              <a:lnSpc>
                <a:spcPct val="115000"/>
              </a:lnSpc>
              <a:spcBef>
                <a:spcPts val="1500"/>
              </a:spcBef>
              <a:spcAft>
                <a:spcPts val="0"/>
              </a:spcAft>
              <a:buNone/>
            </a:pPr>
            <a:r>
              <a:t/>
            </a:r>
            <a:endParaRPr sz="2000">
              <a:solidFill>
                <a:srgbClr val="0D0D0D"/>
              </a:solidFill>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sz="2000">
              <a:solidFill>
                <a:srgbClr val="0D0D0D"/>
              </a:solidFill>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sz="2000">
              <a:solidFill>
                <a:srgbClr val="0D0D0D"/>
              </a:solidFill>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sz="2000">
              <a:solidFill>
                <a:srgbClr val="0D0D0D"/>
              </a:solidFill>
              <a:latin typeface="Times New Roman"/>
              <a:ea typeface="Times New Roman"/>
              <a:cs typeface="Times New Roman"/>
              <a:sym typeface="Times New Roman"/>
            </a:endParaRPr>
          </a:p>
          <a:p>
            <a:pPr indent="0" lvl="0" marL="0" rtl="0" algn="l">
              <a:lnSpc>
                <a:spcPct val="115000"/>
              </a:lnSpc>
              <a:spcBef>
                <a:spcPts val="1500"/>
              </a:spcBef>
              <a:spcAft>
                <a:spcPts val="0"/>
              </a:spcAft>
              <a:buNone/>
            </a:pPr>
            <a:r>
              <a:t/>
            </a:r>
            <a:endParaRPr sz="2000">
              <a:solidFill>
                <a:srgbClr val="0D0D0D"/>
              </a:solidFill>
              <a:latin typeface="Times New Roman"/>
              <a:ea typeface="Times New Roman"/>
              <a:cs typeface="Times New Roman"/>
              <a:sym typeface="Times New Roman"/>
            </a:endParaRPr>
          </a:p>
          <a:p>
            <a:pPr indent="0" lvl="0" marL="0" rtl="0" algn="l">
              <a:lnSpc>
                <a:spcPct val="150000"/>
              </a:lnSpc>
              <a:spcBef>
                <a:spcPts val="1500"/>
              </a:spcBef>
              <a:spcAft>
                <a:spcPts val="1600"/>
              </a:spcAft>
              <a:buClr>
                <a:schemeClr val="dk1"/>
              </a:buClr>
              <a:buSzPts val="2000"/>
              <a:buNone/>
            </a:pPr>
            <a:r>
              <a:t/>
            </a:r>
            <a:endParaRPr sz="2000">
              <a:latin typeface="Times New Roman"/>
              <a:ea typeface="Times New Roman"/>
              <a:cs typeface="Times New Roman"/>
              <a:sym typeface="Times New Roman"/>
            </a:endParaRPr>
          </a:p>
        </p:txBody>
      </p:sp>
      <p:sp>
        <p:nvSpPr>
          <p:cNvPr id="94" name="Google Shape;94;p5"/>
          <p:cNvSpPr txBox="1"/>
          <p:nvPr>
            <p:ph idx="12" type="sldNum"/>
          </p:nvPr>
        </p:nvSpPr>
        <p:spPr>
          <a:xfrm>
            <a:off x="9174575" y="64127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95" name="Google Shape;95;p5"/>
          <p:cNvSpPr txBox="1"/>
          <p:nvPr/>
        </p:nvSpPr>
        <p:spPr>
          <a:xfrm>
            <a:off x="605900" y="4241025"/>
            <a:ext cx="4605300" cy="17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Times New Roman"/>
                <a:ea typeface="Times New Roman"/>
                <a:cs typeface="Times New Roman"/>
                <a:sym typeface="Times New Roman"/>
              </a:rPr>
              <a:t>After initial exploration we found we had a fair amount of missing data. From there we decided to create a dataframe </a:t>
            </a:r>
            <a:r>
              <a:rPr lang="en-US" sz="2000">
                <a:solidFill>
                  <a:schemeClr val="dk1"/>
                </a:solidFill>
                <a:latin typeface="Times New Roman"/>
                <a:ea typeface="Times New Roman"/>
                <a:cs typeface="Times New Roman"/>
                <a:sym typeface="Times New Roman"/>
              </a:rPr>
              <a:t>where all missing values were removed and look at some imputation methods during modeling.</a:t>
            </a:r>
            <a:endParaRPr sz="2000">
              <a:solidFill>
                <a:schemeClr val="dk1"/>
              </a:solidFill>
              <a:latin typeface="Times New Roman"/>
              <a:ea typeface="Times New Roman"/>
              <a:cs typeface="Times New Roman"/>
              <a:sym typeface="Times New Roman"/>
            </a:endParaRPr>
          </a:p>
        </p:txBody>
      </p:sp>
      <p:pic>
        <p:nvPicPr>
          <p:cNvPr id="96" name="Google Shape;96;p5"/>
          <p:cNvPicPr preferRelativeResize="0"/>
          <p:nvPr/>
        </p:nvPicPr>
        <p:blipFill>
          <a:blip r:embed="rId3">
            <a:alphaModFix/>
          </a:blip>
          <a:stretch>
            <a:fillRect/>
          </a:stretch>
        </p:blipFill>
        <p:spPr>
          <a:xfrm>
            <a:off x="5333575" y="2983750"/>
            <a:ext cx="6267450" cy="3810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100" name="Shape 100"/>
        <p:cNvGrpSpPr/>
        <p:nvPr/>
      </p:nvGrpSpPr>
      <p:grpSpPr>
        <a:xfrm>
          <a:off x="0" y="0"/>
          <a:ext cx="0" cy="0"/>
          <a:chOff x="0" y="0"/>
          <a:chExt cx="0" cy="0"/>
        </a:xfrm>
      </p:grpSpPr>
      <p:sp>
        <p:nvSpPr>
          <p:cNvPr id="101" name="Google Shape;101;g2cc6a32bbfe_0_22"/>
          <p:cNvSpPr txBox="1"/>
          <p:nvPr>
            <p:ph type="title"/>
          </p:nvPr>
        </p:nvSpPr>
        <p:spPr>
          <a:xfrm>
            <a:off x="781150" y="108450"/>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Description - Target Variables</a:t>
            </a:r>
            <a:endParaRPr>
              <a:latin typeface="Times New Roman"/>
              <a:ea typeface="Times New Roman"/>
              <a:cs typeface="Times New Roman"/>
              <a:sym typeface="Times New Roman"/>
            </a:endParaRPr>
          </a:p>
        </p:txBody>
      </p:sp>
      <p:sp>
        <p:nvSpPr>
          <p:cNvPr id="102" name="Google Shape;102;g2cc6a32bbfe_0_22"/>
          <p:cNvSpPr txBox="1"/>
          <p:nvPr>
            <p:ph idx="12" type="sldNum"/>
          </p:nvPr>
        </p:nvSpPr>
        <p:spPr>
          <a:xfrm>
            <a:off x="8915400" y="64325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pic>
        <p:nvPicPr>
          <p:cNvPr id="103" name="Google Shape;103;g2cc6a32bbfe_0_22"/>
          <p:cNvPicPr preferRelativeResize="0"/>
          <p:nvPr/>
        </p:nvPicPr>
        <p:blipFill>
          <a:blip r:embed="rId3">
            <a:alphaModFix/>
          </a:blip>
          <a:stretch>
            <a:fillRect/>
          </a:stretch>
        </p:blipFill>
        <p:spPr>
          <a:xfrm>
            <a:off x="102900" y="1493250"/>
            <a:ext cx="5595749" cy="2903825"/>
          </a:xfrm>
          <a:prstGeom prst="rect">
            <a:avLst/>
          </a:prstGeom>
          <a:noFill/>
          <a:ln>
            <a:noFill/>
          </a:ln>
        </p:spPr>
      </p:pic>
      <p:pic>
        <p:nvPicPr>
          <p:cNvPr id="104" name="Google Shape;104;g2cc6a32bbfe_0_22"/>
          <p:cNvPicPr preferRelativeResize="0"/>
          <p:nvPr/>
        </p:nvPicPr>
        <p:blipFill>
          <a:blip r:embed="rId4">
            <a:alphaModFix/>
          </a:blip>
          <a:stretch>
            <a:fillRect/>
          </a:stretch>
        </p:blipFill>
        <p:spPr>
          <a:xfrm>
            <a:off x="5784200" y="3484450"/>
            <a:ext cx="6165600" cy="2903825"/>
          </a:xfrm>
          <a:prstGeom prst="rect">
            <a:avLst/>
          </a:prstGeom>
          <a:noFill/>
          <a:ln>
            <a:noFill/>
          </a:ln>
        </p:spPr>
      </p:pic>
      <p:sp>
        <p:nvSpPr>
          <p:cNvPr id="105" name="Google Shape;105;g2cc6a32bbfe_0_22"/>
          <p:cNvSpPr txBox="1"/>
          <p:nvPr/>
        </p:nvSpPr>
        <p:spPr>
          <a:xfrm>
            <a:off x="5784200" y="2058825"/>
            <a:ext cx="4149000" cy="13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-&gt;</a:t>
            </a:r>
            <a:r>
              <a:rPr lang="en-US" sz="2800">
                <a:solidFill>
                  <a:schemeClr val="dk1"/>
                </a:solidFill>
                <a:latin typeface="Times New Roman"/>
                <a:ea typeface="Times New Roman"/>
                <a:cs typeface="Times New Roman"/>
                <a:sym typeface="Times New Roman"/>
              </a:rPr>
              <a:t> Stats of our main target variable.</a:t>
            </a:r>
            <a:endParaRPr sz="2800">
              <a:solidFill>
                <a:schemeClr val="dk1"/>
              </a:solidFill>
              <a:latin typeface="Times New Roman"/>
              <a:ea typeface="Times New Roman"/>
              <a:cs typeface="Times New Roman"/>
              <a:sym typeface="Times New Roman"/>
            </a:endParaRPr>
          </a:p>
        </p:txBody>
      </p:sp>
      <p:sp>
        <p:nvSpPr>
          <p:cNvPr id="106" name="Google Shape;106;g2cc6a32bbfe_0_22"/>
          <p:cNvSpPr txBox="1"/>
          <p:nvPr/>
        </p:nvSpPr>
        <p:spPr>
          <a:xfrm>
            <a:off x="1245800" y="4891700"/>
            <a:ext cx="4538400" cy="13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Times New Roman"/>
                <a:ea typeface="Times New Roman"/>
                <a:cs typeface="Times New Roman"/>
                <a:sym typeface="Times New Roman"/>
              </a:rPr>
              <a:t>Stats of attempted target variable.                              </a:t>
            </a:r>
            <a:r>
              <a:rPr lang="en-US" sz="2800">
                <a:solidFill>
                  <a:schemeClr val="dk1"/>
                </a:solidFill>
                <a:latin typeface="Calibri"/>
                <a:ea typeface="Calibri"/>
                <a:cs typeface="Calibri"/>
                <a:sym typeface="Calibri"/>
              </a:rPr>
              <a:t>&lt;-</a:t>
            </a:r>
            <a:endParaRPr sz="2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110" name="Shape 110"/>
        <p:cNvGrpSpPr/>
        <p:nvPr/>
      </p:nvGrpSpPr>
      <p:grpSpPr>
        <a:xfrm>
          <a:off x="0" y="0"/>
          <a:ext cx="0" cy="0"/>
          <a:chOff x="0" y="0"/>
          <a:chExt cx="0" cy="0"/>
        </a:xfrm>
      </p:grpSpPr>
      <p:sp>
        <p:nvSpPr>
          <p:cNvPr id="111" name="Google Shape;111;g2cc6a32bbfe_0_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Description - Some Input Variables</a:t>
            </a:r>
            <a:endParaRPr>
              <a:latin typeface="Times New Roman"/>
              <a:ea typeface="Times New Roman"/>
              <a:cs typeface="Times New Roman"/>
              <a:sym typeface="Times New Roman"/>
            </a:endParaRPr>
          </a:p>
        </p:txBody>
      </p:sp>
      <p:sp>
        <p:nvSpPr>
          <p:cNvPr id="112" name="Google Shape;112;g2cc6a32bbfe_0_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pic>
        <p:nvPicPr>
          <p:cNvPr id="113" name="Google Shape;113;g2cc6a32bbfe_0_30"/>
          <p:cNvPicPr preferRelativeResize="0"/>
          <p:nvPr/>
        </p:nvPicPr>
        <p:blipFill>
          <a:blip r:embed="rId3">
            <a:alphaModFix/>
          </a:blip>
          <a:stretch>
            <a:fillRect/>
          </a:stretch>
        </p:blipFill>
        <p:spPr>
          <a:xfrm>
            <a:off x="164463" y="1796575"/>
            <a:ext cx="11863073" cy="40975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00" scaled="0"/>
        </a:gradFill>
      </p:bgPr>
    </p:bg>
    <p:spTree>
      <p:nvGrpSpPr>
        <p:cNvPr id="117" name="Shape 117"/>
        <p:cNvGrpSpPr/>
        <p:nvPr/>
      </p:nvGrpSpPr>
      <p:grpSpPr>
        <a:xfrm>
          <a:off x="0" y="0"/>
          <a:ext cx="0" cy="0"/>
          <a:chOff x="0" y="0"/>
          <a:chExt cx="0" cy="0"/>
        </a:xfrm>
      </p:grpSpPr>
      <p:sp>
        <p:nvSpPr>
          <p:cNvPr id="118" name="Google Shape;118;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Cleaning</a:t>
            </a:r>
            <a:endParaRPr>
              <a:latin typeface="Times New Roman"/>
              <a:ea typeface="Times New Roman"/>
              <a:cs typeface="Times New Roman"/>
              <a:sym typeface="Times New Roman"/>
            </a:endParaRPr>
          </a:p>
        </p:txBody>
      </p:sp>
      <p:sp>
        <p:nvSpPr>
          <p:cNvPr id="119" name="Google Shape;119;p4"/>
          <p:cNvSpPr txBox="1"/>
          <p:nvPr>
            <p:ph idx="1" type="body"/>
          </p:nvPr>
        </p:nvSpPr>
        <p:spPr>
          <a:xfrm>
            <a:off x="667075" y="2884500"/>
            <a:ext cx="10515600" cy="27426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Column Streamlining</a:t>
            </a:r>
            <a:r>
              <a:rPr lang="en-US" sz="2000">
                <a:solidFill>
                  <a:srgbClr val="0D0D0D"/>
                </a:solidFill>
                <a:latin typeface="Times New Roman"/>
                <a:ea typeface="Times New Roman"/>
                <a:cs typeface="Times New Roman"/>
                <a:sym typeface="Times New Roman"/>
              </a:rPr>
              <a:t>: Removal of non-essential columns such as URL links, IDs, and highly null fields.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Managing Missing Data</a:t>
            </a:r>
            <a:r>
              <a:rPr lang="en-US" sz="2000">
                <a:solidFill>
                  <a:srgbClr val="0D0D0D"/>
                </a:solidFill>
                <a:latin typeface="Times New Roman"/>
                <a:ea typeface="Times New Roman"/>
                <a:cs typeface="Times New Roman"/>
                <a:sym typeface="Times New Roman"/>
              </a:rPr>
              <a:t>: Columns with limited analytical value were removed; used data subset for robust analysis.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b="1" lang="en-US" sz="2000">
                <a:solidFill>
                  <a:srgbClr val="0D0D0D"/>
                </a:solidFill>
                <a:latin typeface="Times New Roman"/>
                <a:ea typeface="Times New Roman"/>
                <a:cs typeface="Times New Roman"/>
                <a:sym typeface="Times New Roman"/>
              </a:rPr>
              <a:t>Outlier Management</a:t>
            </a:r>
            <a:r>
              <a:rPr lang="en-US" sz="2000">
                <a:solidFill>
                  <a:srgbClr val="0D0D0D"/>
                </a:solidFill>
                <a:latin typeface="Times New Roman"/>
                <a:ea typeface="Times New Roman"/>
                <a:cs typeface="Times New Roman"/>
                <a:sym typeface="Times New Roman"/>
              </a:rPr>
              <a:t>: Identified outliers using IQR and Z-score methods.</a:t>
            </a:r>
            <a:endParaRPr sz="2000">
              <a:solidFill>
                <a:srgbClr val="0D0D0D"/>
              </a:solidFill>
              <a:latin typeface="Times New Roman"/>
              <a:ea typeface="Times New Roman"/>
              <a:cs typeface="Times New Roman"/>
              <a:sym typeface="Times New Roman"/>
            </a:endParaRPr>
          </a:p>
          <a:p>
            <a:pPr indent="0" lvl="0" marL="0" rtl="0" algn="l">
              <a:lnSpc>
                <a:spcPct val="150000"/>
              </a:lnSpc>
              <a:spcBef>
                <a:spcPts val="1500"/>
              </a:spcBef>
              <a:spcAft>
                <a:spcPts val="1600"/>
              </a:spcAft>
              <a:buClr>
                <a:schemeClr val="dk1"/>
              </a:buClr>
              <a:buSzPts val="2000"/>
              <a:buNone/>
            </a:pPr>
            <a:r>
              <a:t/>
            </a:r>
            <a:endParaRPr sz="2000">
              <a:latin typeface="Times New Roman"/>
              <a:ea typeface="Times New Roman"/>
              <a:cs typeface="Times New Roman"/>
              <a:sym typeface="Times New Roman"/>
            </a:endParaRPr>
          </a:p>
        </p:txBody>
      </p:sp>
      <p:sp>
        <p:nvSpPr>
          <p:cNvPr id="120" name="Google Shape;120;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121" name="Google Shape;121;p4"/>
          <p:cNvSpPr txBox="1"/>
          <p:nvPr/>
        </p:nvSpPr>
        <p:spPr>
          <a:xfrm>
            <a:off x="787025" y="1930500"/>
            <a:ext cx="9852300" cy="9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800">
                <a:solidFill>
                  <a:schemeClr val="dk1"/>
                </a:solidFill>
                <a:latin typeface="Times New Roman"/>
                <a:ea typeface="Times New Roman"/>
                <a:cs typeface="Times New Roman"/>
                <a:sym typeface="Times New Roman"/>
              </a:rPr>
              <a:t>Breaking it down into three steps:</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12" scaled="0"/>
        </a:gradFill>
      </p:bgPr>
    </p:bg>
    <p:spTree>
      <p:nvGrpSpPr>
        <p:cNvPr id="125" name="Shape 125"/>
        <p:cNvGrpSpPr/>
        <p:nvPr/>
      </p:nvGrpSpPr>
      <p:grpSpPr>
        <a:xfrm>
          <a:off x="0" y="0"/>
          <a:ext cx="0" cy="0"/>
          <a:chOff x="0" y="0"/>
          <a:chExt cx="0" cy="0"/>
        </a:xfrm>
      </p:grpSpPr>
      <p:sp>
        <p:nvSpPr>
          <p:cNvPr id="126" name="Google Shape;126;g2cc6a32bbfe_0_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Transformation - Methods</a:t>
            </a:r>
            <a:endParaRPr>
              <a:latin typeface="Times New Roman"/>
              <a:ea typeface="Times New Roman"/>
              <a:cs typeface="Times New Roman"/>
              <a:sym typeface="Times New Roman"/>
            </a:endParaRPr>
          </a:p>
        </p:txBody>
      </p:sp>
      <p:sp>
        <p:nvSpPr>
          <p:cNvPr id="127" name="Google Shape;127;g2cc6a32bbfe_0_7"/>
          <p:cNvSpPr txBox="1"/>
          <p:nvPr>
            <p:ph idx="1" type="body"/>
          </p:nvPr>
        </p:nvSpPr>
        <p:spPr>
          <a:xfrm>
            <a:off x="733950" y="2506800"/>
            <a:ext cx="3869700" cy="4351200"/>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Drop columns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Change data types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Mapping</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Trimming</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Rename columns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Identify missing values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Date/time transformation</a:t>
            </a:r>
            <a:endParaRPr sz="2000">
              <a:solidFill>
                <a:srgbClr val="0D0D0D"/>
              </a:solidFill>
              <a:latin typeface="Times New Roman"/>
              <a:ea typeface="Times New Roman"/>
              <a:cs typeface="Times New Roman"/>
              <a:sym typeface="Times New Roman"/>
            </a:endParaRPr>
          </a:p>
          <a:p>
            <a:pPr indent="0" lvl="0" marL="457200" rtl="0" algn="l">
              <a:lnSpc>
                <a:spcPct val="115000"/>
              </a:lnSpc>
              <a:spcBef>
                <a:spcPts val="1500"/>
              </a:spcBef>
              <a:spcAft>
                <a:spcPts val="1500"/>
              </a:spcAft>
              <a:buNone/>
            </a:pPr>
            <a:r>
              <a:t/>
            </a:r>
            <a:endParaRPr sz="2000">
              <a:solidFill>
                <a:srgbClr val="0D0D0D"/>
              </a:solidFill>
              <a:latin typeface="Times New Roman"/>
              <a:ea typeface="Times New Roman"/>
              <a:cs typeface="Times New Roman"/>
              <a:sym typeface="Times New Roman"/>
            </a:endParaRPr>
          </a:p>
        </p:txBody>
      </p:sp>
      <p:sp>
        <p:nvSpPr>
          <p:cNvPr id="128" name="Google Shape;128;g2cc6a32bbfe_0_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pic>
        <p:nvPicPr>
          <p:cNvPr id="129" name="Google Shape;129;g2cc6a32bbfe_0_7"/>
          <p:cNvPicPr preferRelativeResize="0"/>
          <p:nvPr/>
        </p:nvPicPr>
        <p:blipFill>
          <a:blip r:embed="rId3">
            <a:alphaModFix/>
          </a:blip>
          <a:stretch>
            <a:fillRect/>
          </a:stretch>
        </p:blipFill>
        <p:spPr>
          <a:xfrm>
            <a:off x="4603650" y="1572350"/>
            <a:ext cx="6877951" cy="2126125"/>
          </a:xfrm>
          <a:prstGeom prst="rect">
            <a:avLst/>
          </a:prstGeom>
          <a:noFill/>
          <a:ln>
            <a:noFill/>
          </a:ln>
        </p:spPr>
      </p:pic>
      <p:pic>
        <p:nvPicPr>
          <p:cNvPr id="130" name="Google Shape;130;g2cc6a32bbfe_0_7"/>
          <p:cNvPicPr preferRelativeResize="0"/>
          <p:nvPr/>
        </p:nvPicPr>
        <p:blipFill>
          <a:blip r:embed="rId4">
            <a:alphaModFix/>
          </a:blip>
          <a:stretch>
            <a:fillRect/>
          </a:stretch>
        </p:blipFill>
        <p:spPr>
          <a:xfrm>
            <a:off x="4603650" y="3779600"/>
            <a:ext cx="6877950" cy="880750"/>
          </a:xfrm>
          <a:prstGeom prst="rect">
            <a:avLst/>
          </a:prstGeom>
          <a:noFill/>
          <a:ln>
            <a:noFill/>
          </a:ln>
        </p:spPr>
      </p:pic>
      <p:pic>
        <p:nvPicPr>
          <p:cNvPr id="131" name="Google Shape;131;g2cc6a32bbfe_0_7"/>
          <p:cNvPicPr preferRelativeResize="0"/>
          <p:nvPr/>
        </p:nvPicPr>
        <p:blipFill>
          <a:blip r:embed="rId5">
            <a:alphaModFix/>
          </a:blip>
          <a:stretch>
            <a:fillRect/>
          </a:stretch>
        </p:blipFill>
        <p:spPr>
          <a:xfrm>
            <a:off x="4603650" y="4869775"/>
            <a:ext cx="6877950" cy="1325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A699"/>
            </a:gs>
            <a:gs pos="74000">
              <a:srgbClr val="A9BEE4"/>
            </a:gs>
            <a:gs pos="83000">
              <a:srgbClr val="A9BEE4"/>
            </a:gs>
            <a:gs pos="100000">
              <a:srgbClr val="C5D3ED"/>
            </a:gs>
          </a:gsLst>
          <a:lin ang="5400000" scaled="0"/>
        </a:gradFill>
      </p:bgPr>
    </p:bg>
    <p:spTree>
      <p:nvGrpSpPr>
        <p:cNvPr id="135" name="Shape 135"/>
        <p:cNvGrpSpPr/>
        <p:nvPr/>
      </p:nvGrpSpPr>
      <p:grpSpPr>
        <a:xfrm>
          <a:off x="0" y="0"/>
          <a:ext cx="0" cy="0"/>
          <a:chOff x="0" y="0"/>
          <a:chExt cx="0" cy="0"/>
        </a:xfrm>
      </p:grpSpPr>
      <p:sp>
        <p:nvSpPr>
          <p:cNvPr id="136" name="Google Shape;136;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latin typeface="Times New Roman"/>
                <a:ea typeface="Times New Roman"/>
                <a:cs typeface="Times New Roman"/>
                <a:sym typeface="Times New Roman"/>
              </a:rPr>
              <a:t>Data Exploration</a:t>
            </a:r>
            <a:endParaRPr>
              <a:latin typeface="Times New Roman"/>
              <a:ea typeface="Times New Roman"/>
              <a:cs typeface="Times New Roman"/>
              <a:sym typeface="Times New Roman"/>
            </a:endParaRPr>
          </a:p>
        </p:txBody>
      </p:sp>
      <p:sp>
        <p:nvSpPr>
          <p:cNvPr id="137" name="Google Shape;13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sz="1300">
                <a:solidFill>
                  <a:schemeClr val="dk2"/>
                </a:solidFill>
                <a:latin typeface="Arial"/>
                <a:ea typeface="Arial"/>
                <a:cs typeface="Arial"/>
                <a:sym typeface="Arial"/>
              </a:rPr>
              <a:t>‹#›</a:t>
            </a:fld>
            <a:endParaRPr sz="1300">
              <a:solidFill>
                <a:schemeClr val="dk2"/>
              </a:solidFill>
              <a:latin typeface="Arial"/>
              <a:ea typeface="Arial"/>
              <a:cs typeface="Arial"/>
              <a:sym typeface="Arial"/>
            </a:endParaRPr>
          </a:p>
        </p:txBody>
      </p:sp>
      <p:sp>
        <p:nvSpPr>
          <p:cNvPr id="138" name="Google Shape;138;p6"/>
          <p:cNvSpPr txBox="1"/>
          <p:nvPr/>
        </p:nvSpPr>
        <p:spPr>
          <a:xfrm>
            <a:off x="6147300" y="4578825"/>
            <a:ext cx="6044700" cy="16341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1000"/>
              </a:spcBef>
              <a:spcAft>
                <a:spcPts val="0"/>
              </a:spcAft>
              <a:buClr>
                <a:schemeClr val="dk1"/>
              </a:buClr>
              <a:buSzPts val="2000"/>
              <a:buFont typeface="Arial"/>
              <a:buNone/>
            </a:pPr>
            <a:r>
              <a:t/>
            </a:r>
            <a:endParaRPr sz="2000">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Demonstrates guest ratings for location convenience across NYC boroughs, with Manhattan leading slightly.</a:t>
            </a:r>
            <a:endParaRPr sz="2000">
              <a:solidFill>
                <a:srgbClr val="0D0D0D"/>
              </a:solidFill>
              <a:latin typeface="Times New Roman"/>
              <a:ea typeface="Times New Roman"/>
              <a:cs typeface="Times New Roman"/>
              <a:sym typeface="Times New Roman"/>
            </a:endParaRPr>
          </a:p>
          <a:p>
            <a:pPr indent="0" lvl="0" marL="0" marR="0" rtl="0" algn="l">
              <a:lnSpc>
                <a:spcPct val="150000"/>
              </a:lnSpc>
              <a:spcBef>
                <a:spcPts val="1500"/>
              </a:spcBef>
              <a:spcAft>
                <a:spcPts val="0"/>
              </a:spcAft>
              <a:buClr>
                <a:schemeClr val="dk1"/>
              </a:buClr>
              <a:buSzPts val="2000"/>
              <a:buFont typeface="Arial"/>
              <a:buNone/>
            </a:pPr>
            <a:r>
              <a:t/>
            </a:r>
            <a:endParaRPr sz="2000">
              <a:solidFill>
                <a:schemeClr val="dk1"/>
              </a:solidFill>
              <a:latin typeface="Times New Roman"/>
              <a:ea typeface="Times New Roman"/>
              <a:cs typeface="Times New Roman"/>
              <a:sym typeface="Times New Roman"/>
            </a:endParaRPr>
          </a:p>
        </p:txBody>
      </p:sp>
      <p:pic>
        <p:nvPicPr>
          <p:cNvPr id="139" name="Google Shape;139;p6"/>
          <p:cNvPicPr preferRelativeResize="0"/>
          <p:nvPr/>
        </p:nvPicPr>
        <p:blipFill>
          <a:blip r:embed="rId3">
            <a:alphaModFix/>
          </a:blip>
          <a:stretch>
            <a:fillRect/>
          </a:stretch>
        </p:blipFill>
        <p:spPr>
          <a:xfrm>
            <a:off x="6429375" y="1598725"/>
            <a:ext cx="5730800" cy="2836675"/>
          </a:xfrm>
          <a:prstGeom prst="rect">
            <a:avLst/>
          </a:prstGeom>
          <a:noFill/>
          <a:ln>
            <a:noFill/>
          </a:ln>
        </p:spPr>
      </p:pic>
      <p:pic>
        <p:nvPicPr>
          <p:cNvPr id="140" name="Google Shape;140;p6"/>
          <p:cNvPicPr preferRelativeResize="0"/>
          <p:nvPr/>
        </p:nvPicPr>
        <p:blipFill>
          <a:blip r:embed="rId4">
            <a:alphaModFix/>
          </a:blip>
          <a:stretch>
            <a:fillRect/>
          </a:stretch>
        </p:blipFill>
        <p:spPr>
          <a:xfrm>
            <a:off x="120575" y="1560863"/>
            <a:ext cx="5943600" cy="2900100"/>
          </a:xfrm>
          <a:prstGeom prst="rect">
            <a:avLst/>
          </a:prstGeom>
          <a:noFill/>
          <a:ln>
            <a:noFill/>
          </a:ln>
        </p:spPr>
      </p:pic>
      <p:sp>
        <p:nvSpPr>
          <p:cNvPr id="141" name="Google Shape;141;p6"/>
          <p:cNvSpPr txBox="1"/>
          <p:nvPr/>
        </p:nvSpPr>
        <p:spPr>
          <a:xfrm>
            <a:off x="120575" y="5156225"/>
            <a:ext cx="6210600" cy="1401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Airbnb listings across NYC neighborhoods.</a:t>
            </a:r>
            <a:endParaRPr sz="2000">
              <a:solidFill>
                <a:srgbClr val="0D0D0D"/>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D0D0D"/>
              </a:buClr>
              <a:buSzPts val="2000"/>
              <a:buFont typeface="Roboto"/>
              <a:buChar char="●"/>
            </a:pPr>
            <a:r>
              <a:rPr lang="en-US" sz="2000">
                <a:solidFill>
                  <a:srgbClr val="0D0D0D"/>
                </a:solidFill>
                <a:latin typeface="Times New Roman"/>
                <a:ea typeface="Times New Roman"/>
                <a:cs typeface="Times New Roman"/>
                <a:sym typeface="Times New Roman"/>
              </a:rPr>
              <a:t>Helps hosts identify competitive neighborhoods.</a:t>
            </a:r>
            <a:endParaRPr sz="2000">
              <a:solidFill>
                <a:schemeClr val="dk1"/>
              </a:solidFill>
              <a:latin typeface="Times New Roman"/>
              <a:ea typeface="Times New Roman"/>
              <a:cs typeface="Times New Roman"/>
              <a:sym typeface="Times New Roman"/>
            </a:endParaRPr>
          </a:p>
        </p:txBody>
      </p:sp>
      <p:pic>
        <p:nvPicPr>
          <p:cNvPr id="142" name="Google Shape;142;p6"/>
          <p:cNvPicPr preferRelativeResize="0"/>
          <p:nvPr/>
        </p:nvPicPr>
        <p:blipFill>
          <a:blip r:embed="rId5">
            <a:alphaModFix/>
          </a:blip>
          <a:stretch>
            <a:fillRect/>
          </a:stretch>
        </p:blipFill>
        <p:spPr>
          <a:xfrm>
            <a:off x="4832825" y="3785050"/>
            <a:ext cx="1231350" cy="675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2013-07-15T20:26:40Z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0x0101008208CD8523C0D04BA2CD273F2E952CF8</vt:lpwstr>
  </property>
</Properties>
</file>